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5"/>
  </p:notesMasterIdLst>
  <p:sldIdLst>
    <p:sldId id="256" r:id="rId2"/>
    <p:sldId id="392" r:id="rId3"/>
    <p:sldId id="401" r:id="rId4"/>
    <p:sldId id="402" r:id="rId5"/>
    <p:sldId id="404" r:id="rId6"/>
    <p:sldId id="409" r:id="rId7"/>
    <p:sldId id="341" r:id="rId8"/>
    <p:sldId id="411" r:id="rId9"/>
    <p:sldId id="345" r:id="rId10"/>
    <p:sldId id="413" r:id="rId11"/>
    <p:sldId id="347" r:id="rId12"/>
    <p:sldId id="419" r:id="rId13"/>
    <p:sldId id="421" r:id="rId14"/>
    <p:sldId id="423" r:id="rId15"/>
    <p:sldId id="351" r:id="rId16"/>
    <p:sldId id="441" r:id="rId17"/>
    <p:sldId id="353" r:id="rId18"/>
    <p:sldId id="354" r:id="rId19"/>
    <p:sldId id="429" r:id="rId20"/>
    <p:sldId id="428" r:id="rId21"/>
    <p:sldId id="356" r:id="rId22"/>
    <p:sldId id="432" r:id="rId23"/>
    <p:sldId id="434" r:id="rId24"/>
    <p:sldId id="460" r:id="rId25"/>
    <p:sldId id="360" r:id="rId26"/>
    <p:sldId id="361" r:id="rId27"/>
    <p:sldId id="362" r:id="rId28"/>
    <p:sldId id="364" r:id="rId29"/>
    <p:sldId id="363" r:id="rId30"/>
    <p:sldId id="365" r:id="rId31"/>
    <p:sldId id="436" r:id="rId32"/>
    <p:sldId id="439" r:id="rId33"/>
    <p:sldId id="368" r:id="rId34"/>
    <p:sldId id="369" r:id="rId35"/>
    <p:sldId id="446" r:id="rId36"/>
    <p:sldId id="450" r:id="rId37"/>
    <p:sldId id="451" r:id="rId38"/>
    <p:sldId id="454" r:id="rId39"/>
    <p:sldId id="376" r:id="rId40"/>
    <p:sldId id="374" r:id="rId41"/>
    <p:sldId id="375" r:id="rId42"/>
    <p:sldId id="344" r:id="rId43"/>
    <p:sldId id="337" r:id="rId44"/>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56" userDrawn="1">
          <p15:clr>
            <a:srgbClr val="A4A3A4"/>
          </p15:clr>
        </p15:guide>
        <p15:guide id="2" pos="3840" userDrawn="1">
          <p15:clr>
            <a:srgbClr val="A4A3A4"/>
          </p15:clr>
        </p15:guide>
        <p15:guide id="3" pos="3696" userDrawn="1">
          <p15:clr>
            <a:srgbClr val="A4A3A4"/>
          </p15:clr>
        </p15:guide>
        <p15:guide id="4" orient="horz" pos="14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00FFE27-4B4B-5AC1-48D0-08AE5831669F}" name="Filotas Theodosiou" initials="FT" userId="S::u0153325@vives.be::4d314f86-04bd-4c94-b8b5-e595c52c48e0"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1515"/>
    <a:srgbClr val="E6DCFF"/>
    <a:srgbClr val="CCB8FE"/>
    <a:srgbClr val="814DFE"/>
    <a:srgbClr val="ED7D31"/>
    <a:srgbClr val="B495FF"/>
    <a:srgbClr val="B00000"/>
    <a:srgbClr val="FF5757"/>
    <a:srgbClr val="860000"/>
    <a:srgbClr val="E2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467FF4-57BE-412D-AE86-56417D755B75}" v="181" dt="2023-12-20T11:11:22.3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9322" autoAdjust="0"/>
  </p:normalViewPr>
  <p:slideViewPr>
    <p:cSldViewPr snapToGrid="0">
      <p:cViewPr varScale="1">
        <p:scale>
          <a:sx n="82" d="100"/>
          <a:sy n="82" d="100"/>
        </p:scale>
        <p:origin x="643" y="62"/>
      </p:cViewPr>
      <p:guideLst>
        <p:guide orient="horz" pos="2856"/>
        <p:guide pos="3840"/>
        <p:guide pos="3696"/>
        <p:guide orient="horz" pos="14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51" Type="http://schemas.microsoft.com/office/2018/10/relationships/authors" Targe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jpeg>
</file>

<file path=ppt/media/image7.png>
</file>

<file path=ppt/media/image70.jpeg>
</file>

<file path=ppt/media/image71.jpeg>
</file>

<file path=ppt/media/image72.png>
</file>

<file path=ppt/media/image73.png>
</file>

<file path=ppt/media/image74.png>
</file>

<file path=ppt/media/image75.svg>
</file>

<file path=ppt/media/image76.png>
</file>

<file path=ppt/media/image7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8DB081-EEE9-45F9-9382-43446ADF2A70}" type="datetimeFigureOut">
              <a:rPr lang="nl-BE" smtClean="0"/>
              <a:t>5/01/2024</a:t>
            </a:fld>
            <a:endParaRPr lang="nl-B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40FD18-9381-4176-9C65-6C3408776D9E}" type="slidenum">
              <a:rPr lang="nl-BE" smtClean="0"/>
              <a:t>‹#›</a:t>
            </a:fld>
            <a:endParaRPr lang="nl-BE"/>
          </a:p>
        </p:txBody>
      </p:sp>
    </p:spTree>
    <p:extLst>
      <p:ext uri="{BB962C8B-B14F-4D97-AF65-F5344CB8AC3E}">
        <p14:creationId xmlns:p14="http://schemas.microsoft.com/office/powerpoint/2010/main" val="1033749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people. Thank you for the introduction Anna. </a:t>
            </a:r>
          </a:p>
          <a:p>
            <a:r>
              <a:rPr lang="en-US" dirty="0"/>
              <a:t>I am Filotas Theodosiou.</a:t>
            </a:r>
          </a:p>
          <a:p>
            <a:endParaRPr lang="en-US" dirty="0"/>
          </a:p>
          <a:p>
            <a:r>
              <a:rPr lang="en-US" dirty="0"/>
              <a:t>Research Associate Vives University in Belgium</a:t>
            </a:r>
          </a:p>
          <a:p>
            <a:r>
              <a:rPr lang="en-US" dirty="0"/>
              <a:t>- We work with retail partners to improve their forecasting process</a:t>
            </a:r>
          </a:p>
          <a:p>
            <a:pPr marL="171450" indent="-171450">
              <a:buFontTx/>
              <a:buChar char="-"/>
            </a:pPr>
            <a:r>
              <a:rPr lang="nl-BE" dirty="0"/>
              <a:t>We </a:t>
            </a:r>
            <a:r>
              <a:rPr lang="nl-BE" dirty="0" err="1"/>
              <a:t>work</a:t>
            </a:r>
            <a:r>
              <a:rPr lang="nl-BE" dirty="0"/>
              <a:t> </a:t>
            </a:r>
            <a:r>
              <a:rPr lang="nl-BE" dirty="0" err="1"/>
              <a:t>with</a:t>
            </a:r>
            <a:r>
              <a:rPr lang="nl-BE" dirty="0"/>
              <a:t> </a:t>
            </a:r>
            <a:r>
              <a:rPr lang="nl-BE" dirty="0" err="1"/>
              <a:t>education</a:t>
            </a:r>
            <a:r>
              <a:rPr lang="nl-BE" dirty="0"/>
              <a:t> </a:t>
            </a:r>
            <a:r>
              <a:rPr lang="nl-BE" dirty="0" err="1"/>
              <a:t>researchers</a:t>
            </a:r>
            <a:r>
              <a:rPr lang="nl-BE" dirty="0"/>
              <a:t> </a:t>
            </a:r>
            <a:r>
              <a:rPr lang="nl-BE" dirty="0" err="1"/>
              <a:t>to</a:t>
            </a:r>
            <a:r>
              <a:rPr lang="nl-BE" dirty="0"/>
              <a:t> </a:t>
            </a:r>
            <a:r>
              <a:rPr lang="nl-BE" dirty="0" err="1"/>
              <a:t>apply</a:t>
            </a:r>
            <a:r>
              <a:rPr lang="nl-BE" dirty="0"/>
              <a:t> AI in </a:t>
            </a:r>
            <a:r>
              <a:rPr lang="nl-BE" dirty="0" err="1"/>
              <a:t>improving</a:t>
            </a:r>
            <a:r>
              <a:rPr lang="nl-BE" dirty="0"/>
              <a:t> teacher-student </a:t>
            </a:r>
            <a:r>
              <a:rPr lang="nl-BE" dirty="0" err="1"/>
              <a:t>interactions</a:t>
            </a:r>
            <a:endParaRPr lang="nl-BE" dirty="0"/>
          </a:p>
          <a:p>
            <a:pPr marL="171450" indent="-171450">
              <a:buFontTx/>
              <a:buChar char="-"/>
            </a:pPr>
            <a:r>
              <a:rPr lang="nl-BE" dirty="0"/>
              <a:t>We </a:t>
            </a:r>
            <a:r>
              <a:rPr lang="nl-BE" dirty="0" err="1"/>
              <a:t>recently</a:t>
            </a:r>
            <a:r>
              <a:rPr lang="nl-BE" dirty="0"/>
              <a:t> </a:t>
            </a:r>
            <a:r>
              <a:rPr lang="nl-BE" dirty="0" err="1"/>
              <a:t>started</a:t>
            </a:r>
            <a:r>
              <a:rPr lang="nl-BE" dirty="0"/>
              <a:t> a new project </a:t>
            </a:r>
            <a:r>
              <a:rPr lang="nl-BE" dirty="0" err="1"/>
              <a:t>with</a:t>
            </a:r>
            <a:r>
              <a:rPr lang="nl-BE" dirty="0"/>
              <a:t> food-retailers </a:t>
            </a:r>
            <a:r>
              <a:rPr lang="nl-BE" dirty="0" err="1"/>
              <a:t>to</a:t>
            </a:r>
            <a:r>
              <a:rPr lang="nl-BE" dirty="0"/>
              <a:t> tackle </a:t>
            </a:r>
            <a:r>
              <a:rPr lang="nl-BE" dirty="0" err="1"/>
              <a:t>the</a:t>
            </a:r>
            <a:r>
              <a:rPr lang="nl-BE" dirty="0"/>
              <a:t> issue of food-waste </a:t>
            </a:r>
            <a:r>
              <a:rPr lang="nl-BE" dirty="0" err="1"/>
              <a:t>through</a:t>
            </a:r>
            <a:r>
              <a:rPr lang="nl-BE" dirty="0"/>
              <a:t> </a:t>
            </a:r>
            <a:r>
              <a:rPr lang="nl-BE" dirty="0" err="1"/>
              <a:t>improved</a:t>
            </a:r>
            <a:r>
              <a:rPr lang="nl-BE" dirty="0"/>
              <a:t> &amp; </a:t>
            </a:r>
            <a:r>
              <a:rPr lang="nl-BE" dirty="0" err="1"/>
              <a:t>specialized</a:t>
            </a:r>
            <a:r>
              <a:rPr lang="nl-BE" dirty="0"/>
              <a:t> </a:t>
            </a:r>
            <a:r>
              <a:rPr lang="nl-BE" dirty="0" err="1"/>
              <a:t>forecasting</a:t>
            </a:r>
            <a:r>
              <a:rPr lang="nl-BE" dirty="0"/>
              <a:t> </a:t>
            </a:r>
            <a:r>
              <a:rPr lang="nl-BE" dirty="0" err="1"/>
              <a:t>processes</a:t>
            </a:r>
            <a:endParaRPr lang="nl-BE" dirty="0"/>
          </a:p>
          <a:p>
            <a:pPr marL="0" indent="0">
              <a:buFontTx/>
              <a:buNone/>
            </a:pPr>
            <a:r>
              <a:rPr lang="nl-BE" dirty="0"/>
              <a:t>In </a:t>
            </a:r>
            <a:r>
              <a:rPr lang="nl-BE" dirty="0" err="1"/>
              <a:t>my</a:t>
            </a:r>
            <a:r>
              <a:rPr lang="nl-BE" dirty="0"/>
              <a:t> free time I like </a:t>
            </a:r>
            <a:r>
              <a:rPr lang="nl-BE" dirty="0" err="1"/>
              <a:t>studying</a:t>
            </a:r>
            <a:r>
              <a:rPr lang="nl-BE" dirty="0"/>
              <a:t> </a:t>
            </a:r>
            <a:r>
              <a:rPr lang="nl-BE" dirty="0" err="1"/>
              <a:t>abou</a:t>
            </a:r>
            <a:r>
              <a:rPr lang="nl-BE" dirty="0"/>
              <a:t> AI </a:t>
            </a:r>
            <a:r>
              <a:rPr lang="nl-BE" dirty="0" err="1"/>
              <a:t>and</a:t>
            </a:r>
            <a:r>
              <a:rPr lang="nl-BE" dirty="0"/>
              <a:t> </a:t>
            </a:r>
            <a:r>
              <a:rPr lang="nl-BE" dirty="0" err="1"/>
              <a:t>LLMs</a:t>
            </a:r>
            <a:r>
              <a:rPr lang="nl-BE" dirty="0"/>
              <a:t> </a:t>
            </a:r>
            <a:r>
              <a:rPr lang="nl-BE" dirty="0" err="1"/>
              <a:t>so</a:t>
            </a:r>
            <a:r>
              <a:rPr lang="nl-BE" dirty="0"/>
              <a:t> I </a:t>
            </a:r>
            <a:r>
              <a:rPr lang="nl-BE" dirty="0" err="1"/>
              <a:t>ll</a:t>
            </a:r>
            <a:r>
              <a:rPr lang="nl-BE" dirty="0"/>
              <a:t> </a:t>
            </a:r>
            <a:r>
              <a:rPr lang="nl-BE" dirty="0" err="1"/>
              <a:t>try</a:t>
            </a:r>
            <a:r>
              <a:rPr lang="nl-BE" dirty="0"/>
              <a:t> </a:t>
            </a:r>
            <a:r>
              <a:rPr lang="nl-BE" dirty="0" err="1"/>
              <a:t>to</a:t>
            </a:r>
            <a:r>
              <a:rPr lang="nl-BE" dirty="0"/>
              <a:t> present as </a:t>
            </a:r>
            <a:r>
              <a:rPr lang="nl-BE" dirty="0" err="1"/>
              <a:t>much</a:t>
            </a:r>
            <a:r>
              <a:rPr lang="nl-BE" dirty="0"/>
              <a:t> of </a:t>
            </a:r>
            <a:r>
              <a:rPr lang="nl-BE" dirty="0" err="1"/>
              <a:t>this</a:t>
            </a:r>
            <a:r>
              <a:rPr lang="nl-BE" dirty="0"/>
              <a:t> </a:t>
            </a:r>
            <a:r>
              <a:rPr lang="nl-BE" dirty="0" err="1"/>
              <a:t>knowledge</a:t>
            </a:r>
            <a:r>
              <a:rPr lang="nl-BE" dirty="0"/>
              <a:t> I have </a:t>
            </a:r>
            <a:r>
              <a:rPr lang="nl-BE" dirty="0" err="1"/>
              <a:t>cummulated</a:t>
            </a:r>
            <a:r>
              <a:rPr lang="nl-BE"/>
              <a:t>!!</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1</a:t>
            </a:fld>
            <a:endParaRPr lang="nl-BE"/>
          </a:p>
        </p:txBody>
      </p:sp>
    </p:spTree>
    <p:extLst>
      <p:ext uri="{BB962C8B-B14F-4D97-AF65-F5344CB8AC3E}">
        <p14:creationId xmlns:p14="http://schemas.microsoft.com/office/powerpoint/2010/main" val="1888142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question that comes up is the following: How is New Word Prediction Sufficient?</a:t>
            </a:r>
          </a:p>
          <a:p>
            <a:pPr marL="171450" indent="-171450">
              <a:buFontTx/>
              <a:buChar char="-"/>
            </a:pPr>
            <a:r>
              <a:rPr lang="en-US" dirty="0"/>
              <a:t>Imagine training a Neural Network to recursively forecast 1 step ahead and then ask it to forecast any value about the world</a:t>
            </a:r>
          </a:p>
          <a:p>
            <a:pPr marL="171450" indent="-171450">
              <a:buFontTx/>
              <a:buChar char="-"/>
            </a:pPr>
            <a:r>
              <a:rPr lang="en-US" dirty="0"/>
              <a:t>According to one of the most well-established and </a:t>
            </a:r>
            <a:r>
              <a:rPr lang="en-US" dirty="0" err="1"/>
              <a:t>impactfull</a:t>
            </a:r>
            <a:r>
              <a:rPr lang="en-US" dirty="0"/>
              <a:t> researchers in the field: They learn a representation of the world we live in.</a:t>
            </a:r>
          </a:p>
          <a:p>
            <a:pPr marL="171450" indent="-171450">
              <a:buFontTx/>
              <a:buChar char="-"/>
            </a:pPr>
            <a:r>
              <a:rPr lang="en-US" dirty="0"/>
              <a:t>In my very honest opinion, I disagree. </a:t>
            </a:r>
          </a:p>
          <a:p>
            <a:pPr marL="171450" indent="-171450">
              <a:buFontTx/>
              <a:buChar char="-"/>
            </a:pPr>
            <a:r>
              <a:rPr lang="en-US" dirty="0"/>
              <a:t>But in order to make a 1-step prediction for a topic, they need to have good understanding for that topic. And see the example here.</a:t>
            </a:r>
          </a:p>
          <a:p>
            <a:r>
              <a:rPr lang="en-US" dirty="0"/>
              <a:t>- They need to “understand” different concepts to make a next word prediction</a:t>
            </a:r>
          </a:p>
          <a:p>
            <a:pPr marL="171450" indent="-171450">
              <a:buFontTx/>
              <a:buChar char="-"/>
            </a:pPr>
            <a:r>
              <a:rPr lang="en-US" dirty="0"/>
              <a:t>What is a mathematician, </a:t>
            </a:r>
            <a:r>
              <a:rPr lang="en-US" dirty="0" err="1"/>
              <a:t>whats</a:t>
            </a:r>
            <a:r>
              <a:rPr lang="en-US" dirty="0"/>
              <a:t> an Enigma machine, what its connection to the turning method to decrypt it?</a:t>
            </a:r>
          </a:p>
          <a:p>
            <a:pPr marL="171450" indent="-171450">
              <a:buFontTx/>
              <a:buChar char="-"/>
            </a:pPr>
            <a:r>
              <a:rPr lang="en-US" dirty="0"/>
              <a:t>So In my eyes, a give a more broad definition.</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11</a:t>
            </a:fld>
            <a:endParaRPr lang="nl-BE"/>
          </a:p>
        </p:txBody>
      </p:sp>
    </p:spTree>
    <p:extLst>
      <p:ext uri="{BB962C8B-B14F-4D97-AF65-F5344CB8AC3E}">
        <p14:creationId xmlns:p14="http://schemas.microsoft.com/office/powerpoint/2010/main" val="12616093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know that the have a knowledge base. But in a very weird and imperfect way which we don’t understand.</a:t>
            </a:r>
          </a:p>
          <a:p>
            <a:r>
              <a:rPr lang="en-US" dirty="0"/>
              <a:t>And that’s a very good recent example. </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12</a:t>
            </a:fld>
            <a:endParaRPr lang="nl-BE"/>
          </a:p>
        </p:txBody>
      </p:sp>
    </p:spTree>
    <p:extLst>
      <p:ext uri="{BB962C8B-B14F-4D97-AF65-F5344CB8AC3E}">
        <p14:creationId xmlns:p14="http://schemas.microsoft.com/office/powerpoint/2010/main" val="33697180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So after pretraining we have the fine-tuning phase</a:t>
            </a:r>
          </a:p>
          <a:p>
            <a:pPr marL="171450" indent="-171450">
              <a:buFontTx/>
              <a:buChar char="-"/>
            </a:pPr>
            <a:r>
              <a:rPr lang="en-US" dirty="0"/>
              <a:t>Training procedure is the same, we just alter the training dataset</a:t>
            </a:r>
          </a:p>
          <a:p>
            <a:pPr marL="171450" indent="-171450">
              <a:buFontTx/>
              <a:buChar char="-"/>
            </a:pPr>
            <a:r>
              <a:rPr lang="en-US" dirty="0"/>
              <a:t>We make it more specialized to align it with our preferences</a:t>
            </a:r>
          </a:p>
          <a:p>
            <a:pPr marL="171450" indent="-171450">
              <a:buFontTx/>
              <a:buChar char="-"/>
            </a:pPr>
            <a:r>
              <a:rPr lang="en-US" dirty="0"/>
              <a:t>So these new documents are written by people in the format we want our model to have</a:t>
            </a:r>
          </a:p>
          <a:p>
            <a:pPr marL="171450" indent="-171450">
              <a:buFontTx/>
              <a:buChar char="-"/>
            </a:pPr>
            <a:r>
              <a:rPr lang="en-US" dirty="0"/>
              <a:t>Companies hire people and people write these </a:t>
            </a:r>
            <a:r>
              <a:rPr lang="en-US" dirty="0" err="1"/>
              <a:t>documens</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13</a:t>
            </a:fld>
            <a:endParaRPr lang="nl-BE"/>
          </a:p>
        </p:txBody>
      </p:sp>
    </p:spTree>
    <p:extLst>
      <p:ext uri="{BB962C8B-B14F-4D97-AF65-F5344CB8AC3E}">
        <p14:creationId xmlns:p14="http://schemas.microsoft.com/office/powerpoint/2010/main" val="9646932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then everything changed with a very simple idea!</a:t>
            </a:r>
          </a:p>
          <a:p>
            <a:r>
              <a:rPr lang="nl-BE" dirty="0"/>
              <a:t>We </a:t>
            </a:r>
            <a:r>
              <a:rPr lang="nl-BE" dirty="0" err="1"/>
              <a:t>humans</a:t>
            </a:r>
            <a:r>
              <a:rPr lang="nl-BE" dirty="0"/>
              <a:t> are </a:t>
            </a:r>
            <a:r>
              <a:rPr lang="nl-BE" dirty="0" err="1"/>
              <a:t>very</a:t>
            </a:r>
            <a:r>
              <a:rPr lang="nl-BE" dirty="0"/>
              <a:t> </a:t>
            </a:r>
            <a:r>
              <a:rPr lang="nl-BE" dirty="0" err="1"/>
              <a:t>good</a:t>
            </a:r>
            <a:r>
              <a:rPr lang="nl-BE" dirty="0"/>
              <a:t> </a:t>
            </a:r>
            <a:r>
              <a:rPr lang="nl-BE" dirty="0" err="1"/>
              <a:t>for</a:t>
            </a:r>
            <a:r>
              <a:rPr lang="nl-BE" dirty="0"/>
              <a:t> </a:t>
            </a:r>
            <a:r>
              <a:rPr lang="nl-BE" dirty="0" err="1"/>
              <a:t>comparing</a:t>
            </a:r>
            <a:r>
              <a:rPr lang="nl-BE" dirty="0"/>
              <a:t>. </a:t>
            </a:r>
            <a:r>
              <a:rPr lang="nl-BE" dirty="0" err="1"/>
              <a:t>They</a:t>
            </a:r>
            <a:r>
              <a:rPr lang="nl-BE" dirty="0"/>
              <a:t> are </a:t>
            </a:r>
            <a:r>
              <a:rPr lang="nl-BE" dirty="0" err="1"/>
              <a:t>very</a:t>
            </a:r>
            <a:r>
              <a:rPr lang="nl-BE" dirty="0"/>
              <a:t> </a:t>
            </a:r>
            <a:r>
              <a:rPr lang="nl-BE" dirty="0" err="1"/>
              <a:t>good</a:t>
            </a:r>
            <a:r>
              <a:rPr lang="nl-BE" dirty="0"/>
              <a:t> at </a:t>
            </a:r>
            <a:r>
              <a:rPr lang="nl-BE" dirty="0" err="1"/>
              <a:t>generating</a:t>
            </a:r>
            <a:r>
              <a:rPr lang="nl-BE" dirty="0"/>
              <a:t> tekst. </a:t>
            </a:r>
          </a:p>
          <a:p>
            <a:r>
              <a:rPr lang="nl-BE" dirty="0"/>
              <a:t>Let </a:t>
            </a:r>
            <a:r>
              <a:rPr lang="nl-BE" dirty="0" err="1"/>
              <a:t>them</a:t>
            </a:r>
            <a:r>
              <a:rPr lang="nl-BE" dirty="0"/>
              <a:t> </a:t>
            </a:r>
            <a:r>
              <a:rPr lang="nl-BE" dirty="0" err="1"/>
              <a:t>write</a:t>
            </a:r>
            <a:r>
              <a:rPr lang="nl-BE" dirty="0"/>
              <a:t> </a:t>
            </a:r>
            <a:r>
              <a:rPr lang="nl-BE" dirty="0" err="1"/>
              <a:t>and</a:t>
            </a:r>
            <a:r>
              <a:rPr lang="nl-BE" dirty="0"/>
              <a:t> we </a:t>
            </a:r>
            <a:r>
              <a:rPr lang="nl-BE" dirty="0" err="1"/>
              <a:t>can</a:t>
            </a:r>
            <a:r>
              <a:rPr lang="nl-BE" dirty="0"/>
              <a:t> </a:t>
            </a:r>
            <a:r>
              <a:rPr lang="nl-BE" dirty="0" err="1"/>
              <a:t>evaluate</a:t>
            </a:r>
            <a:r>
              <a:rPr lang="nl-BE" dirty="0"/>
              <a:t>!!</a:t>
            </a:r>
          </a:p>
          <a:p>
            <a:r>
              <a:rPr lang="nl-BE" dirty="0" err="1"/>
              <a:t>Compering</a:t>
            </a:r>
            <a:r>
              <a:rPr lang="nl-BE" dirty="0"/>
              <a:t> is </a:t>
            </a:r>
            <a:r>
              <a:rPr lang="nl-BE" dirty="0" err="1"/>
              <a:t>much</a:t>
            </a:r>
            <a:r>
              <a:rPr lang="nl-BE" dirty="0"/>
              <a:t> “</a:t>
            </a:r>
            <a:r>
              <a:rPr lang="nl-BE" dirty="0" err="1"/>
              <a:t>cheaper</a:t>
            </a:r>
            <a:r>
              <a:rPr lang="nl-BE" dirty="0"/>
              <a:t>” </a:t>
            </a:r>
            <a:r>
              <a:rPr lang="nl-BE" dirty="0" err="1"/>
              <a:t>than</a:t>
            </a:r>
            <a:r>
              <a:rPr lang="nl-BE" dirty="0"/>
              <a:t> </a:t>
            </a:r>
            <a:r>
              <a:rPr lang="nl-BE" dirty="0" err="1"/>
              <a:t>writing</a:t>
            </a:r>
            <a:r>
              <a:rPr lang="nl-BE" dirty="0"/>
              <a:t>.</a:t>
            </a:r>
          </a:p>
          <a:p>
            <a:r>
              <a:rPr lang="nl-BE" dirty="0"/>
              <a:t>For </a:t>
            </a:r>
            <a:r>
              <a:rPr lang="nl-BE" dirty="0" err="1"/>
              <a:t>example</a:t>
            </a:r>
            <a:r>
              <a:rPr lang="nl-BE" dirty="0"/>
              <a:t> </a:t>
            </a:r>
            <a:r>
              <a:rPr lang="nl-BE" dirty="0" err="1"/>
              <a:t>you</a:t>
            </a:r>
            <a:r>
              <a:rPr lang="nl-BE" dirty="0"/>
              <a:t> </a:t>
            </a:r>
            <a:r>
              <a:rPr lang="nl-BE" dirty="0" err="1"/>
              <a:t>see</a:t>
            </a:r>
            <a:r>
              <a:rPr lang="nl-BE" dirty="0"/>
              <a:t> </a:t>
            </a:r>
            <a:r>
              <a:rPr lang="nl-BE" dirty="0" err="1"/>
              <a:t>tou</a:t>
            </a:r>
            <a:r>
              <a:rPr lang="nl-BE" dirty="0"/>
              <a:t> input-output pairs. It takes 1 minute </a:t>
            </a:r>
            <a:r>
              <a:rPr lang="nl-BE" dirty="0" err="1"/>
              <a:t>to</a:t>
            </a:r>
            <a:r>
              <a:rPr lang="nl-BE" dirty="0"/>
              <a:t> </a:t>
            </a:r>
            <a:r>
              <a:rPr lang="nl-BE" dirty="0" err="1"/>
              <a:t>choose</a:t>
            </a:r>
            <a:r>
              <a:rPr lang="nl-BE" dirty="0"/>
              <a:t> </a:t>
            </a:r>
            <a:r>
              <a:rPr lang="nl-BE" dirty="0" err="1"/>
              <a:t>what</a:t>
            </a:r>
            <a:r>
              <a:rPr lang="nl-BE" dirty="0"/>
              <a:t> is </a:t>
            </a:r>
            <a:r>
              <a:rPr lang="nl-BE" dirty="0" err="1"/>
              <a:t>better</a:t>
            </a:r>
            <a:r>
              <a:rPr lang="nl-BE" dirty="0"/>
              <a:t>. </a:t>
            </a:r>
          </a:p>
          <a:p>
            <a:r>
              <a:rPr lang="nl-BE" dirty="0"/>
              <a:t>It </a:t>
            </a:r>
            <a:r>
              <a:rPr lang="nl-BE" dirty="0" err="1"/>
              <a:t>would</a:t>
            </a:r>
            <a:r>
              <a:rPr lang="nl-BE" dirty="0"/>
              <a:t> take 15 minutes </a:t>
            </a:r>
            <a:r>
              <a:rPr lang="nl-BE" dirty="0" err="1"/>
              <a:t>to</a:t>
            </a:r>
            <a:r>
              <a:rPr lang="nl-BE" dirty="0"/>
              <a:t> </a:t>
            </a:r>
            <a:r>
              <a:rPr lang="nl-BE" dirty="0" err="1"/>
              <a:t>write</a:t>
            </a:r>
            <a:r>
              <a:rPr lang="nl-BE" dirty="0"/>
              <a:t> </a:t>
            </a:r>
            <a:r>
              <a:rPr lang="nl-BE" dirty="0" err="1"/>
              <a:t>both</a:t>
            </a:r>
            <a:r>
              <a:rPr lang="nl-BE" dirty="0"/>
              <a:t> </a:t>
            </a:r>
            <a:r>
              <a:rPr lang="nl-BE" dirty="0" err="1"/>
              <a:t>and</a:t>
            </a:r>
            <a:r>
              <a:rPr lang="nl-BE" dirty="0"/>
              <a:t> we </a:t>
            </a:r>
            <a:r>
              <a:rPr lang="nl-BE" dirty="0" err="1"/>
              <a:t>would</a:t>
            </a:r>
            <a:r>
              <a:rPr lang="nl-BE" dirty="0"/>
              <a:t> </a:t>
            </a:r>
            <a:r>
              <a:rPr lang="nl-BE" dirty="0" err="1"/>
              <a:t>also</a:t>
            </a:r>
            <a:r>
              <a:rPr lang="nl-BE" dirty="0"/>
              <a:t> get </a:t>
            </a:r>
            <a:r>
              <a:rPr lang="nl-BE" dirty="0" err="1"/>
              <a:t>tired</a:t>
            </a:r>
            <a:r>
              <a:rPr lang="nl-BE" dirty="0"/>
              <a:t>!</a:t>
            </a:r>
          </a:p>
        </p:txBody>
      </p:sp>
      <p:sp>
        <p:nvSpPr>
          <p:cNvPr id="4" name="Slide Number Placeholder 3"/>
          <p:cNvSpPr>
            <a:spLocks noGrp="1"/>
          </p:cNvSpPr>
          <p:nvPr>
            <p:ph type="sldNum" sz="quarter" idx="5"/>
          </p:nvPr>
        </p:nvSpPr>
        <p:spPr/>
        <p:txBody>
          <a:bodyPr/>
          <a:lstStyle/>
          <a:p>
            <a:fld id="{7340FD18-9381-4176-9C65-6C3408776D9E}" type="slidenum">
              <a:rPr lang="nl-BE" smtClean="0"/>
              <a:t>14</a:t>
            </a:fld>
            <a:endParaRPr lang="nl-BE"/>
          </a:p>
        </p:txBody>
      </p:sp>
    </p:spTree>
    <p:extLst>
      <p:ext uri="{BB962C8B-B14F-4D97-AF65-F5344CB8AC3E}">
        <p14:creationId xmlns:p14="http://schemas.microsoft.com/office/powerpoint/2010/main" val="13989047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And that brings us to what made </a:t>
            </a:r>
            <a:r>
              <a:rPr lang="en-US" dirty="0" err="1"/>
              <a:t>chatGPT</a:t>
            </a:r>
            <a:r>
              <a:rPr lang="en-US" dirty="0"/>
              <a:t> famous. </a:t>
            </a:r>
            <a:r>
              <a:rPr lang="en-US" dirty="0" err="1"/>
              <a:t>Reinforcment</a:t>
            </a:r>
            <a:r>
              <a:rPr lang="en-US" dirty="0"/>
              <a:t> learning with Human Feedback</a:t>
            </a:r>
          </a:p>
          <a:p>
            <a:pPr marL="0" indent="0">
              <a:buFontTx/>
              <a:buNone/>
            </a:pPr>
            <a:r>
              <a:rPr lang="en-US" dirty="0"/>
              <a:t>The last training step. The procedure is simple</a:t>
            </a:r>
          </a:p>
          <a:p>
            <a:pPr marL="171450" indent="-171450">
              <a:buFontTx/>
              <a:buChar char="-"/>
            </a:pPr>
            <a:r>
              <a:rPr lang="en-US" dirty="0"/>
              <a:t>Step 1 -&gt; is model fine tuning!</a:t>
            </a:r>
          </a:p>
          <a:p>
            <a:pPr marL="171450" indent="-171450">
              <a:buFontTx/>
              <a:buChar char="-"/>
            </a:pPr>
            <a:r>
              <a:rPr lang="en-US" dirty="0"/>
              <a:t>Step 2 -&gt; Generate multiple outputs for the same prompt (as the example before) </a:t>
            </a:r>
          </a:p>
          <a:p>
            <a:pPr marL="171450" indent="-171450">
              <a:buFontTx/>
              <a:buChar char="-"/>
            </a:pPr>
            <a:r>
              <a:rPr lang="en-US" dirty="0"/>
              <a:t>A labeler ranks the outputs from best to worst</a:t>
            </a:r>
          </a:p>
          <a:p>
            <a:pPr marL="171450" indent="-171450">
              <a:buFontTx/>
              <a:buChar char="-"/>
            </a:pPr>
            <a:r>
              <a:rPr lang="en-US" dirty="0"/>
              <a:t>The data is used to train a reward model using reinforcement learning (Inventory people might be familiar with Q- learning)</a:t>
            </a:r>
          </a:p>
          <a:p>
            <a:pPr marL="171450" indent="-171450">
              <a:buFontTx/>
              <a:buChar char="-"/>
            </a:pPr>
            <a:r>
              <a:rPr lang="en-US" dirty="0"/>
              <a:t>The task is automated! A model generates output, another uses the learnt policy to rank them and the </a:t>
            </a:r>
            <a:r>
              <a:rPr lang="en-US" dirty="0" err="1"/>
              <a:t>behvaior</a:t>
            </a:r>
            <a:r>
              <a:rPr lang="en-US" dirty="0"/>
              <a:t> of the model is aligned!</a:t>
            </a:r>
          </a:p>
          <a:p>
            <a:pPr marL="0" indent="0">
              <a:buFontTx/>
              <a:buNone/>
            </a:pPr>
            <a:r>
              <a:rPr lang="en-US" dirty="0"/>
              <a:t>And that’s pretty much it.</a:t>
            </a:r>
          </a:p>
          <a:p>
            <a:pPr marL="171450" indent="-171450">
              <a:buFontTx/>
              <a:buChar char="-"/>
            </a:pP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15</a:t>
            </a:fld>
            <a:endParaRPr lang="nl-BE"/>
          </a:p>
        </p:txBody>
      </p:sp>
    </p:spTree>
    <p:extLst>
      <p:ext uri="{BB962C8B-B14F-4D97-AF65-F5344CB8AC3E}">
        <p14:creationId xmlns:p14="http://schemas.microsoft.com/office/powerpoint/2010/main" val="35048615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Read it easily </a:t>
            </a:r>
          </a:p>
          <a:p>
            <a:pPr marL="171450" indent="-171450">
              <a:buFontTx/>
              <a:buChar char="-"/>
            </a:pPr>
            <a:r>
              <a:rPr lang="en-US" dirty="0"/>
              <a:t>Talk about many evaluations, many criteria</a:t>
            </a:r>
          </a:p>
          <a:p>
            <a:pPr marL="171450" indent="-171450">
              <a:buFontTx/>
              <a:buChar char="-"/>
            </a:pPr>
            <a:r>
              <a:rPr lang="en-US" dirty="0"/>
              <a:t>There is even a chatbot arena where you can go and vote for your </a:t>
            </a:r>
            <a:r>
              <a:rPr lang="en-US" dirty="0" err="1"/>
              <a:t>favourite</a:t>
            </a:r>
            <a:r>
              <a:rPr lang="en-US" dirty="0"/>
              <a:t> output</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16</a:t>
            </a:fld>
            <a:endParaRPr lang="nl-BE"/>
          </a:p>
        </p:txBody>
      </p:sp>
    </p:spTree>
    <p:extLst>
      <p:ext uri="{BB962C8B-B14F-4D97-AF65-F5344CB8AC3E}">
        <p14:creationId xmlns:p14="http://schemas.microsoft.com/office/powerpoint/2010/main" val="189474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that we have some understanding of how these models work, lets see some use cases!</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17</a:t>
            </a:fld>
            <a:endParaRPr lang="nl-BE"/>
          </a:p>
        </p:txBody>
      </p:sp>
    </p:spTree>
    <p:extLst>
      <p:ext uri="{BB962C8B-B14F-4D97-AF65-F5344CB8AC3E}">
        <p14:creationId xmlns:p14="http://schemas.microsoft.com/office/powerpoint/2010/main" val="25397155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that’s an example. I am very bad at writing poems. I don’t know how to start</a:t>
            </a:r>
          </a:p>
          <a:p>
            <a:pPr marL="171450" indent="-171450">
              <a:buFontTx/>
              <a:buChar char="-"/>
            </a:pPr>
            <a:r>
              <a:rPr lang="en-US" dirty="0"/>
              <a:t>I could scan the web for alternatives and combine them </a:t>
            </a:r>
          </a:p>
          <a:p>
            <a:pPr marL="171450" indent="-171450">
              <a:buFontTx/>
              <a:buChar char="-"/>
            </a:pPr>
            <a:r>
              <a:rPr lang="en-US" dirty="0"/>
              <a:t>But I am good at picking if something is good!</a:t>
            </a:r>
          </a:p>
          <a:p>
            <a:pPr marL="171450" indent="-171450">
              <a:buFontTx/>
              <a:buChar char="-"/>
            </a:pPr>
            <a:r>
              <a:rPr lang="en-US" dirty="0"/>
              <a:t>So yeah, I got 3 outputs in 2 minutes and it was satisfactory</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18</a:t>
            </a:fld>
            <a:endParaRPr lang="nl-BE"/>
          </a:p>
        </p:txBody>
      </p:sp>
    </p:spTree>
    <p:extLst>
      <p:ext uri="{BB962C8B-B14F-4D97-AF65-F5344CB8AC3E}">
        <p14:creationId xmlns:p14="http://schemas.microsoft.com/office/powerpoint/2010/main" val="39429548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then they get so unsatisfied when they get a very bad output that is not aligned with what they want.</a:t>
            </a:r>
          </a:p>
          <a:p>
            <a:r>
              <a:rPr lang="en-US" dirty="0"/>
              <a:t>Good luck trying to get outputs from LLMs like.</a:t>
            </a:r>
          </a:p>
          <a:p>
            <a:r>
              <a:rPr lang="en-US" dirty="0"/>
              <a:t>You will probably end up with a highly artificial text that is completely different than your writing style </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19</a:t>
            </a:fld>
            <a:endParaRPr lang="nl-BE"/>
          </a:p>
        </p:txBody>
      </p:sp>
    </p:spTree>
    <p:extLst>
      <p:ext uri="{BB962C8B-B14F-4D97-AF65-F5344CB8AC3E}">
        <p14:creationId xmlns:p14="http://schemas.microsoft.com/office/powerpoint/2010/main" val="4854685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most </a:t>
            </a:r>
            <a:r>
              <a:rPr lang="en-US" dirty="0" err="1"/>
              <a:t>tpical</a:t>
            </a:r>
            <a:r>
              <a:rPr lang="en-US" dirty="0"/>
              <a:t> mistake people do when using </a:t>
            </a:r>
            <a:r>
              <a:rPr lang="en-US" dirty="0" err="1"/>
              <a:t>chatgpt</a:t>
            </a:r>
            <a:endParaRPr lang="en-US" dirty="0"/>
          </a:p>
          <a:p>
            <a:r>
              <a:rPr lang="en-US" dirty="0"/>
              <a:t>They jump right on it, hoping to get a result and then get unmotivated from the output they get.</a:t>
            </a:r>
          </a:p>
          <a:p>
            <a:r>
              <a:rPr lang="en-US" dirty="0"/>
              <a:t>This is something that will never work! At least for now!</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20</a:t>
            </a:fld>
            <a:endParaRPr lang="nl-BE"/>
          </a:p>
        </p:txBody>
      </p:sp>
    </p:spTree>
    <p:extLst>
      <p:ext uri="{BB962C8B-B14F-4D97-AF65-F5344CB8AC3E}">
        <p14:creationId xmlns:p14="http://schemas.microsoft.com/office/powerpoint/2010/main" val="1706784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results.</a:t>
            </a:r>
          </a:p>
          <a:p>
            <a:pPr marL="171450" indent="-171450">
              <a:buFontTx/>
              <a:buChar char="-"/>
            </a:pPr>
            <a:r>
              <a:rPr lang="en-US" dirty="0"/>
              <a:t>That means that 98% of organization using at least 1 AI tool are implementing or considering implementing Generative AI</a:t>
            </a:r>
          </a:p>
          <a:p>
            <a:pPr marL="171450" indent="-171450">
              <a:buFontTx/>
              <a:buChar char="-"/>
            </a:pPr>
            <a:r>
              <a:rPr lang="en-US" dirty="0"/>
              <a:t>That’s a very good indication of the impact it has and it might have in the industry. People want to use Gen-AI tools</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3</a:t>
            </a:fld>
            <a:endParaRPr lang="nl-BE"/>
          </a:p>
        </p:txBody>
      </p:sp>
    </p:spTree>
    <p:extLst>
      <p:ext uri="{BB962C8B-B14F-4D97-AF65-F5344CB8AC3E}">
        <p14:creationId xmlns:p14="http://schemas.microsoft.com/office/powerpoint/2010/main" val="20490894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start with the title. Lets build the framework.</a:t>
            </a:r>
          </a:p>
          <a:p>
            <a:r>
              <a:rPr lang="en-US" dirty="0"/>
              <a:t>I ask it to give me 10 alternatives. I know I can compare</a:t>
            </a:r>
          </a:p>
          <a:p>
            <a:r>
              <a:rPr lang="en-US" dirty="0"/>
              <a:t>So from the 10 alternatives, I make combinations. What suits me the most?</a:t>
            </a:r>
          </a:p>
          <a:p>
            <a:pPr marL="171450" indent="-171450">
              <a:buFontTx/>
              <a:buChar char="-"/>
            </a:pPr>
            <a:r>
              <a:rPr lang="en-US" dirty="0"/>
              <a:t>And I build the title for my talk! Beyond the hype: Exploring the Use of LLMs for Researchers!</a:t>
            </a:r>
          </a:p>
          <a:p>
            <a:pPr marL="171450" indent="-171450">
              <a:buFontTx/>
              <a:buChar char="-"/>
            </a:pP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21</a:t>
            </a:fld>
            <a:endParaRPr lang="nl-BE"/>
          </a:p>
        </p:txBody>
      </p:sp>
    </p:spTree>
    <p:extLst>
      <p:ext uri="{BB962C8B-B14F-4D97-AF65-F5344CB8AC3E}">
        <p14:creationId xmlns:p14="http://schemas.microsoft.com/office/powerpoint/2010/main" val="42858854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then, as with the title, I ask for different alternatives per sentence.</a:t>
            </a:r>
          </a:p>
          <a:p>
            <a:pPr marL="171450" indent="-171450">
              <a:buFontTx/>
              <a:buChar char="-"/>
            </a:pPr>
            <a:r>
              <a:rPr lang="en-US" dirty="0"/>
              <a:t>Also clearly define the guidelines for the sentences.</a:t>
            </a:r>
          </a:p>
          <a:p>
            <a:pPr marL="171450" indent="-171450">
              <a:buFontTx/>
              <a:buChar char="-"/>
            </a:pPr>
            <a:r>
              <a:rPr lang="en-US" dirty="0"/>
              <a:t>I don’t want it to assume I have a style. I give details for my style and I am asking for it to follow them</a:t>
            </a:r>
          </a:p>
          <a:p>
            <a:pPr marL="171450" indent="-171450">
              <a:buFontTx/>
              <a:buChar char="-"/>
            </a:pPr>
            <a:r>
              <a:rPr lang="en-US" dirty="0"/>
              <a:t>And that’s how I built the abstract</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22</a:t>
            </a:fld>
            <a:endParaRPr lang="nl-BE"/>
          </a:p>
        </p:txBody>
      </p:sp>
    </p:spTree>
    <p:extLst>
      <p:ext uri="{BB962C8B-B14F-4D97-AF65-F5344CB8AC3E}">
        <p14:creationId xmlns:p14="http://schemas.microsoft.com/office/powerpoint/2010/main" val="7203405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structure of my prompt</a:t>
            </a:r>
          </a:p>
          <a:p>
            <a:r>
              <a:rPr lang="en-US" dirty="0"/>
              <a:t>- Read it </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23</a:t>
            </a:fld>
            <a:endParaRPr lang="nl-BE"/>
          </a:p>
        </p:txBody>
      </p:sp>
    </p:spTree>
    <p:extLst>
      <p:ext uri="{BB962C8B-B14F-4D97-AF65-F5344CB8AC3E}">
        <p14:creationId xmlns:p14="http://schemas.microsoft.com/office/powerpoint/2010/main" val="12051843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what we come up with!!</a:t>
            </a:r>
          </a:p>
          <a:p>
            <a:r>
              <a:rPr lang="en-US" dirty="0"/>
              <a:t>We came up. Its collaborative. I asked the right questions and it adjusted its outcome</a:t>
            </a:r>
          </a:p>
          <a:p>
            <a:r>
              <a:rPr lang="en-US" dirty="0"/>
              <a:t>I am really proud of this analogy!!</a:t>
            </a:r>
          </a:p>
          <a:p>
            <a:r>
              <a:rPr lang="en-US" dirty="0"/>
              <a:t>Explain it </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24</a:t>
            </a:fld>
            <a:endParaRPr lang="nl-BE"/>
          </a:p>
        </p:txBody>
      </p:sp>
    </p:spTree>
    <p:extLst>
      <p:ext uri="{BB962C8B-B14F-4D97-AF65-F5344CB8AC3E}">
        <p14:creationId xmlns:p14="http://schemas.microsoft.com/office/powerpoint/2010/main" val="5876796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example. How to use them to keep up with research.</a:t>
            </a:r>
          </a:p>
          <a:p>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25</a:t>
            </a:fld>
            <a:endParaRPr lang="nl-BE"/>
          </a:p>
        </p:txBody>
      </p:sp>
    </p:spTree>
    <p:extLst>
      <p:ext uri="{BB962C8B-B14F-4D97-AF65-F5344CB8AC3E}">
        <p14:creationId xmlns:p14="http://schemas.microsoft.com/office/powerpoint/2010/main" val="14404887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Just read it here not important </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26</a:t>
            </a:fld>
            <a:endParaRPr lang="nl-BE"/>
          </a:p>
        </p:txBody>
      </p:sp>
    </p:spTree>
    <p:extLst>
      <p:ext uri="{BB962C8B-B14F-4D97-AF65-F5344CB8AC3E}">
        <p14:creationId xmlns:p14="http://schemas.microsoft.com/office/powerpoint/2010/main" val="18509373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Describe the context</a:t>
            </a:r>
          </a:p>
          <a:p>
            <a:pPr marL="0" indent="0">
              <a:buFontTx/>
              <a:buNone/>
            </a:pPr>
            <a:r>
              <a:rPr lang="en-US" dirty="0"/>
              <a:t>How do I explain the task to it</a:t>
            </a:r>
          </a:p>
          <a:p>
            <a:pPr marL="171450" indent="-171450">
              <a:buFontTx/>
              <a:buChar char="-"/>
            </a:pPr>
            <a:r>
              <a:rPr lang="en-US" dirty="0"/>
              <a:t>I did not include the conversation as it as </a:t>
            </a:r>
            <a:r>
              <a:rPr lang="en-US" dirty="0" err="1"/>
              <a:t>biig</a:t>
            </a:r>
            <a:endParaRPr lang="en-US" dirty="0"/>
          </a:p>
          <a:p>
            <a:pPr marL="171450" indent="-171450">
              <a:buFontTx/>
              <a:buChar char="-"/>
            </a:pPr>
            <a:r>
              <a:rPr lang="en-US" dirty="0"/>
              <a:t>(Read it on what you are doing)</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27</a:t>
            </a:fld>
            <a:endParaRPr lang="nl-BE"/>
          </a:p>
        </p:txBody>
      </p:sp>
    </p:spTree>
    <p:extLst>
      <p:ext uri="{BB962C8B-B14F-4D97-AF65-F5344CB8AC3E}">
        <p14:creationId xmlns:p14="http://schemas.microsoft.com/office/powerpoint/2010/main" val="12131411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example is discussion of Research idea.</a:t>
            </a:r>
          </a:p>
          <a:p>
            <a:r>
              <a:rPr lang="en-US" dirty="0"/>
              <a:t>So I have fine-tuned a LLM on my specific research field. You see </a:t>
            </a:r>
            <a:r>
              <a:rPr lang="en-US" dirty="0" err="1"/>
              <a:t>ResearchGPT</a:t>
            </a:r>
            <a:r>
              <a:rPr lang="en-US" dirty="0"/>
              <a:t> here. </a:t>
            </a:r>
          </a:p>
          <a:p>
            <a:r>
              <a:rPr lang="en-US" dirty="0"/>
              <a:t>By providing context, papers that interest and what you are working on you have a personalized assistant on your research field.</a:t>
            </a:r>
          </a:p>
          <a:p>
            <a:pPr marL="171450" indent="-171450">
              <a:buFontTx/>
              <a:buChar char="-"/>
            </a:pPr>
            <a:r>
              <a:rPr lang="en-US" dirty="0"/>
              <a:t>Do not expect to discover the equivalent of general relativity</a:t>
            </a:r>
          </a:p>
          <a:p>
            <a:pPr marL="171450" indent="-171450">
              <a:buFontTx/>
              <a:buChar char="-"/>
            </a:pPr>
            <a:r>
              <a:rPr lang="en-US" dirty="0"/>
              <a:t>These things cannot reason, generalize, nor produce creative ideas</a:t>
            </a:r>
          </a:p>
          <a:p>
            <a:pPr marL="171450" indent="-171450">
              <a:buFontTx/>
              <a:buChar char="-"/>
            </a:pPr>
            <a:r>
              <a:rPr lang="en-US" dirty="0"/>
              <a:t>What you can do instead is chat with them, discuss your idea as you would do with your colleague.</a:t>
            </a:r>
          </a:p>
          <a:p>
            <a:pPr marL="171450" indent="-171450">
              <a:buFontTx/>
              <a:buChar char="-"/>
            </a:pPr>
            <a:r>
              <a:rPr lang="en-US" dirty="0"/>
              <a:t>You can fine-tune it to learn the literature so you can then make it try to contradict your claims and find defects</a:t>
            </a:r>
          </a:p>
          <a:p>
            <a:pPr marL="171450" indent="-171450">
              <a:buFontTx/>
              <a:buChar char="-"/>
            </a:pPr>
            <a:r>
              <a:rPr lang="en-US" dirty="0"/>
              <a:t>Key takeaway: It will not come up with research idea, but it will provide valuable discussion so you can come with new ideas!</a:t>
            </a:r>
          </a:p>
          <a:p>
            <a:pPr marL="171450" indent="-171450">
              <a:buFontTx/>
              <a:buChar char="-"/>
            </a:pP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28</a:t>
            </a:fld>
            <a:endParaRPr lang="nl-BE"/>
          </a:p>
        </p:txBody>
      </p:sp>
    </p:spTree>
    <p:extLst>
      <p:ext uri="{BB962C8B-B14F-4D97-AF65-F5344CB8AC3E}">
        <p14:creationId xmlns:p14="http://schemas.microsoft.com/office/powerpoint/2010/main" val="2588182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to my </a:t>
            </a:r>
            <a:r>
              <a:rPr lang="en-US" dirty="0" err="1"/>
              <a:t>favourite</a:t>
            </a:r>
            <a:r>
              <a:rPr lang="en-US" dirty="0"/>
              <a:t> part.</a:t>
            </a:r>
          </a:p>
          <a:p>
            <a:r>
              <a:rPr lang="en-US" dirty="0"/>
              <a:t>Coding!</a:t>
            </a:r>
          </a:p>
          <a:p>
            <a:r>
              <a:rPr lang="en-US" dirty="0"/>
              <a:t>Read the tweet</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29</a:t>
            </a:fld>
            <a:endParaRPr lang="nl-BE"/>
          </a:p>
        </p:txBody>
      </p:sp>
    </p:spTree>
    <p:extLst>
      <p:ext uri="{BB962C8B-B14F-4D97-AF65-F5344CB8AC3E}">
        <p14:creationId xmlns:p14="http://schemas.microsoft.com/office/powerpoint/2010/main" val="8299735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Describe copilot. Copilot is a software from </a:t>
            </a:r>
            <a:r>
              <a:rPr lang="en-US" dirty="0" err="1"/>
              <a:t>github</a:t>
            </a:r>
            <a:r>
              <a:rPr lang="en-US" dirty="0"/>
              <a:t>, trained on code.</a:t>
            </a:r>
          </a:p>
          <a:p>
            <a:pPr marL="0" indent="0">
              <a:buFontTx/>
              <a:buNone/>
            </a:pPr>
            <a:r>
              <a:rPr lang="en-US" dirty="0"/>
              <a:t>It can be added as an extension to your IDE. This is how it works</a:t>
            </a:r>
          </a:p>
          <a:p>
            <a:pPr marL="0" indent="0">
              <a:buFontTx/>
              <a:buNone/>
            </a:pPr>
            <a:r>
              <a:rPr lang="en-US" dirty="0"/>
              <a:t>(Describe the images on the left)</a:t>
            </a:r>
          </a:p>
          <a:p>
            <a:pPr marL="171450" indent="-171450">
              <a:buFontTx/>
              <a:buChar char="-"/>
            </a:pPr>
            <a:r>
              <a:rPr lang="en-US" dirty="0"/>
              <a:t>I am coding 70% on my day-to-day tasks. I am coding for many years now. </a:t>
            </a:r>
          </a:p>
          <a:p>
            <a:pPr marL="171450" indent="-171450">
              <a:buFontTx/>
              <a:buChar char="-"/>
            </a:pPr>
            <a:r>
              <a:rPr lang="en-US" dirty="0"/>
              <a:t>Since starting using copilot is very hard for me to go back to coding without it</a:t>
            </a:r>
          </a:p>
          <a:p>
            <a:pPr marL="0" indent="0">
              <a:buFontTx/>
              <a:buNone/>
            </a:pPr>
            <a:r>
              <a:rPr lang="en-US" dirty="0"/>
              <a:t>And the same for many people. You see the results of a survey on </a:t>
            </a:r>
            <a:r>
              <a:rPr lang="en-US" dirty="0" err="1"/>
              <a:t>github</a:t>
            </a:r>
            <a:r>
              <a:rPr lang="en-US" dirty="0"/>
              <a:t> with people using it</a:t>
            </a:r>
          </a:p>
        </p:txBody>
      </p:sp>
      <p:sp>
        <p:nvSpPr>
          <p:cNvPr id="4" name="Slide Number Placeholder 3"/>
          <p:cNvSpPr>
            <a:spLocks noGrp="1"/>
          </p:cNvSpPr>
          <p:nvPr>
            <p:ph type="sldNum" sz="quarter" idx="5"/>
          </p:nvPr>
        </p:nvSpPr>
        <p:spPr/>
        <p:txBody>
          <a:bodyPr/>
          <a:lstStyle/>
          <a:p>
            <a:fld id="{7340FD18-9381-4176-9C65-6C3408776D9E}" type="slidenum">
              <a:rPr lang="nl-BE" smtClean="0"/>
              <a:t>30</a:t>
            </a:fld>
            <a:endParaRPr lang="nl-BE"/>
          </a:p>
        </p:txBody>
      </p:sp>
    </p:spTree>
    <p:extLst>
      <p:ext uri="{BB962C8B-B14F-4D97-AF65-F5344CB8AC3E}">
        <p14:creationId xmlns:p14="http://schemas.microsoft.com/office/powerpoint/2010/main" val="3806856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layers of Artificial Intelligence.</a:t>
            </a:r>
          </a:p>
          <a:p>
            <a:pPr marL="171450" indent="-171450">
              <a:buFontTx/>
              <a:buChar char="-"/>
            </a:pPr>
            <a:r>
              <a:rPr lang="en-US" dirty="0"/>
              <a:t>Explain these!</a:t>
            </a:r>
          </a:p>
          <a:p>
            <a:pPr marL="0" indent="0">
              <a:buFontTx/>
              <a:buNone/>
            </a:pPr>
            <a:r>
              <a:rPr lang="en-US" dirty="0"/>
              <a:t>Generative AI is a subfield of </a:t>
            </a:r>
            <a:r>
              <a:rPr lang="en-US" dirty="0" err="1"/>
              <a:t>DeepLearning</a:t>
            </a:r>
            <a:r>
              <a:rPr lang="en-US" dirty="0"/>
              <a:t>, that means Neural Networks. These models are trained to generate text, images audio etc. </a:t>
            </a:r>
          </a:p>
          <a:p>
            <a:pPr marL="0" indent="0">
              <a:buFontTx/>
              <a:buNone/>
            </a:pPr>
            <a:r>
              <a:rPr lang="en-US" dirty="0"/>
              <a:t>It used to be GANs, now we have LLMs, Stable </a:t>
            </a:r>
            <a:r>
              <a:rPr lang="en-US" dirty="0" err="1"/>
              <a:t>diffucision</a:t>
            </a:r>
            <a:r>
              <a:rPr lang="en-US" dirty="0"/>
              <a:t> models etc. </a:t>
            </a:r>
          </a:p>
          <a:p>
            <a:pPr marL="0" indent="0">
              <a:buFontTx/>
              <a:buNone/>
            </a:pPr>
            <a:r>
              <a:rPr lang="en-US" dirty="0"/>
              <a:t>Mainly LLMs are the ones that drive this field, with stable diffusions being right there.</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4</a:t>
            </a:fld>
            <a:endParaRPr lang="nl-BE"/>
          </a:p>
        </p:txBody>
      </p:sp>
    </p:spTree>
    <p:extLst>
      <p:ext uri="{BB962C8B-B14F-4D97-AF65-F5344CB8AC3E}">
        <p14:creationId xmlns:p14="http://schemas.microsoft.com/office/powerpoint/2010/main" val="6307528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Ah two quick tips here! </a:t>
            </a:r>
          </a:p>
          <a:p>
            <a:pPr marL="0" indent="0">
              <a:buFontTx/>
              <a:buNone/>
            </a:pPr>
            <a:r>
              <a:rPr lang="en-US" dirty="0"/>
              <a:t>Read them</a:t>
            </a:r>
          </a:p>
        </p:txBody>
      </p:sp>
      <p:sp>
        <p:nvSpPr>
          <p:cNvPr id="4" name="Slide Number Placeholder 3"/>
          <p:cNvSpPr>
            <a:spLocks noGrp="1"/>
          </p:cNvSpPr>
          <p:nvPr>
            <p:ph type="sldNum" sz="quarter" idx="5"/>
          </p:nvPr>
        </p:nvSpPr>
        <p:spPr/>
        <p:txBody>
          <a:bodyPr/>
          <a:lstStyle/>
          <a:p>
            <a:fld id="{7340FD18-9381-4176-9C65-6C3408776D9E}" type="slidenum">
              <a:rPr lang="nl-BE" smtClean="0"/>
              <a:t>31</a:t>
            </a:fld>
            <a:endParaRPr lang="nl-BE"/>
          </a:p>
        </p:txBody>
      </p:sp>
    </p:spTree>
    <p:extLst>
      <p:ext uri="{BB962C8B-B14F-4D97-AF65-F5344CB8AC3E}">
        <p14:creationId xmlns:p14="http://schemas.microsoft.com/office/powerpoint/2010/main" val="25178492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its very good at making visuals!</a:t>
            </a:r>
          </a:p>
          <a:p>
            <a:r>
              <a:rPr lang="en-US" dirty="0"/>
              <a:t>So I ask it to create a visual for me based on the input format I provided.</a:t>
            </a:r>
          </a:p>
          <a:p>
            <a:r>
              <a:rPr lang="en-US" dirty="0"/>
              <a:t>It would take me around 15-20 minutes to search on </a:t>
            </a:r>
            <a:r>
              <a:rPr lang="en-US" dirty="0" err="1"/>
              <a:t>stackoverflow</a:t>
            </a:r>
            <a:r>
              <a:rPr lang="en-US" dirty="0"/>
              <a:t> and find how to make this plot possible given the structure of my results csv</a:t>
            </a:r>
          </a:p>
          <a:p>
            <a:r>
              <a:rPr lang="en-US" dirty="0"/>
              <a:t>- I go it ready in 2 minutes. That’s 18minutes of time saved</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32</a:t>
            </a:fld>
            <a:endParaRPr lang="nl-BE"/>
          </a:p>
        </p:txBody>
      </p:sp>
    </p:spTree>
    <p:extLst>
      <p:ext uri="{BB962C8B-B14F-4D97-AF65-F5344CB8AC3E}">
        <p14:creationId xmlns:p14="http://schemas.microsoft.com/office/powerpoint/2010/main" val="863544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some final ones!</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33</a:t>
            </a:fld>
            <a:endParaRPr lang="nl-BE"/>
          </a:p>
        </p:txBody>
      </p:sp>
    </p:spTree>
    <p:extLst>
      <p:ext uri="{BB962C8B-B14F-4D97-AF65-F5344CB8AC3E}">
        <p14:creationId xmlns:p14="http://schemas.microsoft.com/office/powerpoint/2010/main" val="15572204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these were some examples of how you can use LLMs</a:t>
            </a:r>
          </a:p>
          <a:p>
            <a:r>
              <a:rPr lang="en-US" dirty="0"/>
              <a:t>Lets now try to see how to use LLMs effectively</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34</a:t>
            </a:fld>
            <a:endParaRPr lang="nl-BE"/>
          </a:p>
        </p:txBody>
      </p:sp>
    </p:spTree>
    <p:extLst>
      <p:ext uri="{BB962C8B-B14F-4D97-AF65-F5344CB8AC3E}">
        <p14:creationId xmlns:p14="http://schemas.microsoft.com/office/powerpoint/2010/main" val="15071703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So given that this is in their nature, its very hard to solve it.</a:t>
            </a:r>
          </a:p>
          <a:p>
            <a:pPr marL="171450" indent="-171450">
              <a:buFontTx/>
              <a:buChar char="-"/>
            </a:pPr>
            <a:r>
              <a:rPr lang="en-US" dirty="0"/>
              <a:t>We need external methods to mitigate this</a:t>
            </a:r>
          </a:p>
          <a:p>
            <a:pPr marL="171450" indent="-171450">
              <a:buFontTx/>
              <a:buChar char="-"/>
            </a:pPr>
            <a:r>
              <a:rPr lang="en-US" dirty="0"/>
              <a:t>Or smarter architectures</a:t>
            </a:r>
          </a:p>
          <a:p>
            <a:pPr marL="0" indent="0">
              <a:buFontTx/>
              <a:buNone/>
            </a:pPr>
            <a:r>
              <a:rPr lang="en-US" dirty="0"/>
              <a:t>This is </a:t>
            </a:r>
            <a:r>
              <a:rPr lang="en-US" dirty="0" err="1"/>
              <a:t>FunSearch</a:t>
            </a:r>
            <a:r>
              <a:rPr lang="en-US" dirty="0"/>
              <a:t> from Google </a:t>
            </a:r>
            <a:r>
              <a:rPr lang="en-US" dirty="0" err="1"/>
              <a:t>Deepmind</a:t>
            </a:r>
            <a:r>
              <a:rPr lang="en-US" dirty="0"/>
              <a:t> published in Nature. Describes a way to deal with </a:t>
            </a:r>
            <a:r>
              <a:rPr lang="en-US" dirty="0" err="1"/>
              <a:t>hullicinations</a:t>
            </a:r>
            <a:r>
              <a:rPr lang="en-US" dirty="0"/>
              <a:t>. Outputs are sampled and are evaluated by an external model if the model is hallucinated and they are fed back in loop. This approach solved an </a:t>
            </a:r>
            <a:r>
              <a:rPr lang="en-US" dirty="0" err="1"/>
              <a:t>usolved</a:t>
            </a:r>
            <a:r>
              <a:rPr lang="en-US" dirty="0"/>
              <a:t> math problem recently</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35</a:t>
            </a:fld>
            <a:endParaRPr lang="nl-BE"/>
          </a:p>
        </p:txBody>
      </p:sp>
    </p:spTree>
    <p:extLst>
      <p:ext uri="{BB962C8B-B14F-4D97-AF65-F5344CB8AC3E}">
        <p14:creationId xmlns:p14="http://schemas.microsoft.com/office/powerpoint/2010/main" val="20874087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You should always be on the driving seat. You make the calls and you judge if something is correct or not!</a:t>
            </a:r>
          </a:p>
          <a:p>
            <a:pPr marL="0" indent="0">
              <a:buFontTx/>
              <a:buNone/>
            </a:pPr>
            <a:r>
              <a:rPr lang="en-US" dirty="0"/>
              <a:t>- Also you narrow their search space so give good priors on their sampling!</a:t>
            </a:r>
          </a:p>
          <a:p>
            <a:pPr marL="171450" indent="-171450">
              <a:buFontTx/>
              <a:buChar char="-"/>
            </a:pPr>
            <a:r>
              <a:rPr lang="en-US" dirty="0"/>
              <a:t>We saw examples of how to build the structure</a:t>
            </a:r>
          </a:p>
          <a:p>
            <a:pPr marL="171450" indent="-171450">
              <a:buFontTx/>
              <a:buChar char="-"/>
            </a:pPr>
            <a:r>
              <a:rPr lang="en-US" dirty="0"/>
              <a:t>You start by marking the context (Assume you are machine learning professor -&gt; so it knows the context</a:t>
            </a:r>
          </a:p>
          <a:p>
            <a:pPr marL="171450" indent="-171450">
              <a:buFontTx/>
              <a:buChar char="-"/>
            </a:pPr>
            <a:r>
              <a:rPr lang="en-US" dirty="0"/>
              <a:t>Then describe the situation so you furtherly narrow it down</a:t>
            </a:r>
          </a:p>
          <a:p>
            <a:pPr marL="171450" indent="-171450">
              <a:buFontTx/>
              <a:buChar char="-"/>
            </a:pPr>
            <a:r>
              <a:rPr lang="en-US" dirty="0"/>
              <a:t>And finally you force them to think step by step so the sample space is not so broad!</a:t>
            </a:r>
          </a:p>
          <a:p>
            <a:pPr marL="171450" indent="-171450">
              <a:buFontTx/>
              <a:buChar char="-"/>
            </a:pPr>
            <a:r>
              <a:rPr lang="en-US" dirty="0"/>
              <a:t>Then give the exact context you want for it to build on</a:t>
            </a:r>
          </a:p>
          <a:p>
            <a:pPr marL="171450" indent="-171450">
              <a:buFontTx/>
              <a:buChar char="-"/>
            </a:pPr>
            <a:r>
              <a:rPr lang="en-US" dirty="0"/>
              <a:t>Interestingly, telling the model to assume </a:t>
            </a:r>
            <a:endParaRPr lang="nl-BE" dirty="0"/>
          </a:p>
          <a:p>
            <a:pPr marL="0" indent="0">
              <a:buFontTx/>
              <a:buNone/>
            </a:pP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36</a:t>
            </a:fld>
            <a:endParaRPr lang="nl-BE"/>
          </a:p>
        </p:txBody>
      </p:sp>
    </p:spTree>
    <p:extLst>
      <p:ext uri="{BB962C8B-B14F-4D97-AF65-F5344CB8AC3E}">
        <p14:creationId xmlns:p14="http://schemas.microsoft.com/office/powerpoint/2010/main" val="22135788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So always be specific. I like to picture LLMs as Sheldon Cooper from Big Bang theory.</a:t>
            </a:r>
          </a:p>
          <a:p>
            <a:pPr marL="0" indent="0">
              <a:buFontTx/>
              <a:buNone/>
            </a:pPr>
            <a:r>
              <a:rPr lang="en-US" dirty="0"/>
              <a:t> If you are not specific you might end up getting a completely weird answer</a:t>
            </a:r>
          </a:p>
          <a:p>
            <a:pPr marL="0" indent="0">
              <a:buFontTx/>
              <a:buNone/>
            </a:pPr>
            <a:r>
              <a:rPr lang="en-US" dirty="0"/>
              <a:t>Common sense is not something these model posses. You need to explain these to them</a:t>
            </a:r>
          </a:p>
          <a:p>
            <a:pPr marL="171450" indent="-171450">
              <a:buFontTx/>
              <a:buChar char="-"/>
            </a:pP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37</a:t>
            </a:fld>
            <a:endParaRPr lang="nl-BE"/>
          </a:p>
        </p:txBody>
      </p:sp>
    </p:spTree>
    <p:extLst>
      <p:ext uri="{BB962C8B-B14F-4D97-AF65-F5344CB8AC3E}">
        <p14:creationId xmlns:p14="http://schemas.microsoft.com/office/powerpoint/2010/main" val="156604083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there are some prompting methodologies that seem to work very good</a:t>
            </a:r>
          </a:p>
          <a:p>
            <a:pPr marL="171450" indent="-171450">
              <a:buFontTx/>
              <a:buChar char="-"/>
            </a:pPr>
            <a:r>
              <a:rPr lang="en-US" dirty="0"/>
              <a:t>These are two of them</a:t>
            </a:r>
          </a:p>
          <a:p>
            <a:pPr marL="171450" indent="-171450">
              <a:buFontTx/>
              <a:buChar char="-"/>
            </a:pPr>
            <a:r>
              <a:rPr lang="en-US" dirty="0"/>
              <a:t>(describe them)</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38</a:t>
            </a:fld>
            <a:endParaRPr lang="nl-BE"/>
          </a:p>
        </p:txBody>
      </p:sp>
    </p:spTree>
    <p:extLst>
      <p:ext uri="{BB962C8B-B14F-4D97-AF65-F5344CB8AC3E}">
        <p14:creationId xmlns:p14="http://schemas.microsoft.com/office/powerpoint/2010/main" val="32504546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t>
            </a:r>
            <a:r>
              <a:rPr lang="en-US" dirty="0" err="1"/>
              <a:t>ets</a:t>
            </a:r>
            <a:r>
              <a:rPr lang="en-US" dirty="0"/>
              <a:t> wrap up</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39</a:t>
            </a:fld>
            <a:endParaRPr lang="nl-BE"/>
          </a:p>
        </p:txBody>
      </p:sp>
    </p:spTree>
    <p:extLst>
      <p:ext uri="{BB962C8B-B14F-4D97-AF65-F5344CB8AC3E}">
        <p14:creationId xmlns:p14="http://schemas.microsoft.com/office/powerpoint/2010/main" val="15522724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 our points</a:t>
            </a:r>
          </a:p>
          <a:p>
            <a:pPr marL="171450" indent="-171450">
              <a:buFontTx/>
              <a:buChar char="-"/>
            </a:pPr>
            <a:r>
              <a:rPr lang="en-US" dirty="0"/>
              <a:t>Its collaboration. We are good at ranking and deciding if something is correct. They can generate output based on our requests</a:t>
            </a:r>
          </a:p>
          <a:p>
            <a:pPr marL="171450" indent="-171450">
              <a:buFontTx/>
              <a:buChar char="-"/>
            </a:pPr>
            <a:r>
              <a:rPr lang="en-US" dirty="0"/>
              <a:t>Its in their nature to hallucinate. Never trust their output if you are not sure of the solution and try to narrow the search space</a:t>
            </a:r>
          </a:p>
          <a:p>
            <a:pPr marL="171450" indent="-171450">
              <a:buFontTx/>
              <a:buChar char="-"/>
            </a:pPr>
            <a:r>
              <a:rPr lang="en-US" dirty="0"/>
              <a:t>Also try to guide them towards you want. Do not let too much freedom! Errors are </a:t>
            </a:r>
            <a:r>
              <a:rPr lang="en-US" dirty="0" err="1"/>
              <a:t>propagatin</a:t>
            </a:r>
            <a:endParaRPr lang="en-US" dirty="0"/>
          </a:p>
          <a:p>
            <a:pPr marL="171450" indent="-171450">
              <a:buFontTx/>
              <a:buChar char="-"/>
            </a:pPr>
            <a:r>
              <a:rPr lang="en-US" dirty="0"/>
              <a:t>How to do that? We provide context structure and we split a problem int subproblems</a:t>
            </a:r>
          </a:p>
          <a:p>
            <a:pPr marL="171450" indent="-171450">
              <a:buFontTx/>
              <a:buChar char="-"/>
            </a:pPr>
            <a:r>
              <a:rPr lang="en-US" dirty="0"/>
              <a:t>And as we said, never trust their output</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40</a:t>
            </a:fld>
            <a:endParaRPr lang="nl-BE"/>
          </a:p>
        </p:txBody>
      </p:sp>
    </p:spTree>
    <p:extLst>
      <p:ext uri="{BB962C8B-B14F-4D97-AF65-F5344CB8AC3E}">
        <p14:creationId xmlns:p14="http://schemas.microsoft.com/office/powerpoint/2010/main" val="14696282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then despite this hype, how LLMs work is not well understood by many people</a:t>
            </a:r>
          </a:p>
          <a:p>
            <a:pPr marL="171450" indent="-171450">
              <a:buFontTx/>
              <a:buChar char="-"/>
            </a:pPr>
            <a:r>
              <a:rPr lang="en-US" dirty="0"/>
              <a:t>Also for data scientists </a:t>
            </a:r>
            <a:r>
              <a:rPr lang="en-US" dirty="0" err="1"/>
              <a:t>etc</a:t>
            </a:r>
            <a:endParaRPr lang="en-US" dirty="0"/>
          </a:p>
          <a:p>
            <a:pPr marL="171450" indent="-171450">
              <a:buFontTx/>
              <a:buChar char="-"/>
            </a:pPr>
            <a:r>
              <a:rPr lang="en-US" dirty="0"/>
              <a:t>This is not so weird to me, the field is huge. What is weird for me is that people forget that this is cumulative research of many </a:t>
            </a:r>
            <a:r>
              <a:rPr lang="en-US" dirty="0" err="1"/>
              <a:t>many</a:t>
            </a:r>
            <a:r>
              <a:rPr lang="en-US" dirty="0"/>
              <a:t> decades. </a:t>
            </a:r>
          </a:p>
          <a:p>
            <a:pPr marL="171450" indent="-171450">
              <a:buFontTx/>
              <a:buChar char="-"/>
            </a:pPr>
            <a:r>
              <a:rPr lang="en-US" dirty="0"/>
              <a:t>This is not something that happened in two years and suddenly AI is everywhere. </a:t>
            </a:r>
          </a:p>
          <a:p>
            <a:r>
              <a:rPr lang="en-US" dirty="0"/>
              <a:t>- The word2vec paper </a:t>
            </a:r>
            <a:r>
              <a:rPr lang="en-US" dirty="0" err="1"/>
              <a:t>gor</a:t>
            </a:r>
            <a:r>
              <a:rPr lang="en-US" dirty="0"/>
              <a:t> rewarded in recent </a:t>
            </a:r>
            <a:r>
              <a:rPr lang="en-US" dirty="0" err="1"/>
              <a:t>NeurIPS</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5</a:t>
            </a:fld>
            <a:endParaRPr lang="nl-BE"/>
          </a:p>
        </p:txBody>
      </p:sp>
    </p:spTree>
    <p:extLst>
      <p:ext uri="{BB962C8B-B14F-4D97-AF65-F5344CB8AC3E}">
        <p14:creationId xmlns:p14="http://schemas.microsoft.com/office/powerpoint/2010/main" val="26024206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in conclusion. </a:t>
            </a:r>
          </a:p>
          <a:p>
            <a:pPr marL="171450" indent="-171450">
              <a:buFontTx/>
              <a:buChar char="-"/>
            </a:pPr>
            <a:r>
              <a:rPr lang="en-US" dirty="0"/>
              <a:t>LLMs are definitely a great tool and they will 100% get much better. It’s a technology that is here to stay.</a:t>
            </a:r>
          </a:p>
          <a:p>
            <a:pPr marL="171450" indent="-171450">
              <a:buFontTx/>
              <a:buChar char="-"/>
            </a:pPr>
            <a:r>
              <a:rPr lang="en-US" dirty="0"/>
              <a:t>So its very good if we take good advantage of it.</a:t>
            </a:r>
          </a:p>
          <a:p>
            <a:pPr marL="171450" indent="-171450">
              <a:buFontTx/>
              <a:buChar char="-"/>
            </a:pPr>
            <a:r>
              <a:rPr lang="en-US" dirty="0" err="1"/>
              <a:t>Skeptisism</a:t>
            </a:r>
            <a:r>
              <a:rPr lang="en-US" dirty="0"/>
              <a:t> is create. It allows improvements and it drives the good use.  But don’t overfit either to productivity boosts or to </a:t>
            </a:r>
            <a:r>
              <a:rPr lang="en-US" dirty="0" err="1"/>
              <a:t>skeptisism</a:t>
            </a:r>
            <a:endParaRPr lang="en-US" dirty="0"/>
          </a:p>
          <a:p>
            <a:pPr marL="171450" indent="-171450">
              <a:buFontTx/>
              <a:buChar char="-"/>
            </a:pPr>
            <a:r>
              <a:rPr lang="en-US" dirty="0"/>
              <a:t>There are pros/cons. As with every model. In order to use them right, we need to make sure we are aware of both.</a:t>
            </a:r>
          </a:p>
          <a:p>
            <a:pPr marL="171450" indent="-171450">
              <a:buFontTx/>
              <a:buChar char="-"/>
            </a:pPr>
            <a:r>
              <a:rPr lang="en-US" dirty="0"/>
              <a:t>Then we know, when and how to use properly</a:t>
            </a:r>
          </a:p>
          <a:p>
            <a:r>
              <a:rPr lang="en-US" dirty="0"/>
              <a:t>- And </a:t>
            </a:r>
            <a:r>
              <a:rPr lang="en-US" dirty="0" err="1"/>
              <a:t>finaly</a:t>
            </a:r>
            <a:r>
              <a:rPr lang="en-US" dirty="0"/>
              <a:t> we talked about different use cases and when and how to adjust them to make them work for you!</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41</a:t>
            </a:fld>
            <a:endParaRPr lang="nl-BE"/>
          </a:p>
        </p:txBody>
      </p:sp>
    </p:spTree>
    <p:extLst>
      <p:ext uri="{BB962C8B-B14F-4D97-AF65-F5344CB8AC3E}">
        <p14:creationId xmlns:p14="http://schemas.microsoft.com/office/powerpoint/2010/main" val="16044316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agree 100% with almost all of these.</a:t>
            </a:r>
          </a:p>
          <a:p>
            <a:r>
              <a:rPr lang="en-US" dirty="0"/>
              <a:t>But I believe we look it in a completely wrong way. </a:t>
            </a:r>
          </a:p>
          <a:p>
            <a:r>
              <a:rPr lang="en-US" dirty="0"/>
              <a:t>- I believe that most of the “hard </a:t>
            </a:r>
            <a:r>
              <a:rPr lang="en-US" dirty="0" err="1"/>
              <a:t>skeptisim</a:t>
            </a:r>
            <a:r>
              <a:rPr lang="en-US" dirty="0"/>
              <a:t>” is because people do not understand these models and </a:t>
            </a:r>
            <a:r>
              <a:rPr lang="en-US" dirty="0" err="1"/>
              <a:t>and</a:t>
            </a:r>
            <a:r>
              <a:rPr lang="en-US" dirty="0"/>
              <a:t> make big claims</a:t>
            </a:r>
          </a:p>
          <a:p>
            <a:r>
              <a:rPr lang="en-US" dirty="0"/>
              <a:t>-  For example, ETS has limitations but it still is a great model! And we know when to use them!</a:t>
            </a:r>
          </a:p>
          <a:p>
            <a:endParaRPr lang="en-US" dirty="0"/>
          </a:p>
          <a:p>
            <a:r>
              <a:rPr lang="en-US" dirty="0"/>
              <a:t>Of course is not just statistics. Then a statistician would train them! GPUs, parallel training, data collection, data filtering, heuristics, </a:t>
            </a:r>
            <a:r>
              <a:rPr lang="en-US" dirty="0" err="1"/>
              <a:t>reinforcments</a:t>
            </a:r>
            <a:r>
              <a:rPr lang="en-US" dirty="0"/>
              <a:t> learning</a:t>
            </a:r>
          </a:p>
          <a:p>
            <a:r>
              <a:rPr lang="en-US" dirty="0"/>
              <a:t>I would say yeah, its generating probabilistic outputs. So its based around statistical properties</a:t>
            </a:r>
          </a:p>
          <a:p>
            <a:r>
              <a:rPr lang="en-US" dirty="0"/>
              <a:t>But by saying I don’t think its just statistics. </a:t>
            </a:r>
            <a:r>
              <a:rPr lang="en-US" dirty="0" err="1"/>
              <a:t>Equivelantly</a:t>
            </a:r>
            <a:r>
              <a:rPr lang="en-US" dirty="0"/>
              <a:t>, physics is mathematics and since given how </a:t>
            </a:r>
            <a:r>
              <a:rPr lang="en-US" dirty="0" err="1"/>
              <a:t>higgs</a:t>
            </a:r>
            <a:r>
              <a:rPr lang="en-US" dirty="0"/>
              <a:t> </a:t>
            </a:r>
            <a:r>
              <a:rPr lang="en-US" dirty="0" err="1"/>
              <a:t>bozon</a:t>
            </a:r>
            <a:r>
              <a:rPr lang="en-US" dirty="0"/>
              <a:t> is discovered, physics is statistics too.</a:t>
            </a:r>
          </a:p>
          <a:p>
            <a:r>
              <a:rPr lang="en-US" dirty="0"/>
              <a:t>Yes, they cannot reason</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6</a:t>
            </a:fld>
            <a:endParaRPr lang="nl-BE"/>
          </a:p>
        </p:txBody>
      </p:sp>
    </p:spTree>
    <p:extLst>
      <p:ext uri="{BB962C8B-B14F-4D97-AF65-F5344CB8AC3E}">
        <p14:creationId xmlns:p14="http://schemas.microsoft.com/office/powerpoint/2010/main" val="35936883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Skeptisism</a:t>
            </a:r>
            <a:r>
              <a:rPr lang="en-US" dirty="0"/>
              <a:t> is good! I am with most of the people.</a:t>
            </a:r>
          </a:p>
          <a:p>
            <a:r>
              <a:rPr lang="en-US" dirty="0"/>
              <a:t>But lets not overlook some of the evidence surrounding the impact of LLMs</a:t>
            </a:r>
          </a:p>
          <a:p>
            <a:r>
              <a:rPr lang="en-US" dirty="0"/>
              <a:t>- Read them</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7</a:t>
            </a:fld>
            <a:endParaRPr lang="nl-BE"/>
          </a:p>
        </p:txBody>
      </p:sp>
    </p:spTree>
    <p:extLst>
      <p:ext uri="{BB962C8B-B14F-4D97-AF65-F5344CB8AC3E}">
        <p14:creationId xmlns:p14="http://schemas.microsoft.com/office/powerpoint/2010/main" val="41022091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based on that. This is the outline of this talk</a:t>
            </a:r>
          </a:p>
          <a:p>
            <a:pPr marL="171450" indent="-171450">
              <a:buFontTx/>
              <a:buChar char="-"/>
            </a:pPr>
            <a:r>
              <a:rPr lang="en-US" dirty="0"/>
              <a:t>I am going to give a very brief introduction on how LLMs work</a:t>
            </a:r>
          </a:p>
          <a:p>
            <a:pPr marL="171450" indent="-171450">
              <a:buFontTx/>
              <a:buChar char="-"/>
            </a:pPr>
            <a:r>
              <a:rPr lang="en-US" dirty="0"/>
              <a:t>I am going to give some examples of some use cases I find them useful</a:t>
            </a:r>
          </a:p>
          <a:p>
            <a:pPr marL="171450" indent="-171450">
              <a:buFontTx/>
              <a:buChar char="-"/>
            </a:pPr>
            <a:r>
              <a:rPr lang="en-US" dirty="0"/>
              <a:t>I am going to talk about the most important pitfalls and finally give suggestions for using them effectively!!</a:t>
            </a:r>
          </a:p>
          <a:p>
            <a:pPr marL="171450" indent="-171450">
              <a:buFontTx/>
              <a:buChar char="-"/>
            </a:pPr>
            <a:r>
              <a:rPr lang="en-US" dirty="0"/>
              <a:t>And </a:t>
            </a:r>
            <a:r>
              <a:rPr lang="en-US" dirty="0" err="1"/>
              <a:t>finaly</a:t>
            </a:r>
            <a:r>
              <a:rPr lang="en-US" dirty="0"/>
              <a:t> I am going to summarize.</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8</a:t>
            </a:fld>
            <a:endParaRPr lang="nl-BE"/>
          </a:p>
        </p:txBody>
      </p:sp>
    </p:spTree>
    <p:extLst>
      <p:ext uri="{BB962C8B-B14F-4D97-AF65-F5344CB8AC3E}">
        <p14:creationId xmlns:p14="http://schemas.microsoft.com/office/powerpoint/2010/main" val="916891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Allright</a:t>
            </a:r>
            <a:r>
              <a:rPr lang="en-US" dirty="0"/>
              <a:t> lets begin.</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9</a:t>
            </a:fld>
            <a:endParaRPr lang="nl-BE"/>
          </a:p>
        </p:txBody>
      </p:sp>
    </p:spTree>
    <p:extLst>
      <p:ext uri="{BB962C8B-B14F-4D97-AF65-F5344CB8AC3E}">
        <p14:creationId xmlns:p14="http://schemas.microsoft.com/office/powerpoint/2010/main" val="33153908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I like to see this first training phase.</a:t>
            </a:r>
          </a:p>
          <a:p>
            <a:r>
              <a:rPr lang="en-US" dirty="0"/>
              <a:t>A loose compression of the whole internet in the model </a:t>
            </a:r>
            <a:r>
              <a:rPr lang="en-US" dirty="0" err="1"/>
              <a:t>pararameters</a:t>
            </a:r>
            <a:r>
              <a:rPr lang="en-US" dirty="0"/>
              <a:t>!</a:t>
            </a:r>
            <a:endParaRPr lang="nl-BE" dirty="0"/>
          </a:p>
        </p:txBody>
      </p:sp>
      <p:sp>
        <p:nvSpPr>
          <p:cNvPr id="4" name="Slide Number Placeholder 3"/>
          <p:cNvSpPr>
            <a:spLocks noGrp="1"/>
          </p:cNvSpPr>
          <p:nvPr>
            <p:ph type="sldNum" sz="quarter" idx="5"/>
          </p:nvPr>
        </p:nvSpPr>
        <p:spPr/>
        <p:txBody>
          <a:bodyPr/>
          <a:lstStyle/>
          <a:p>
            <a:fld id="{7340FD18-9381-4176-9C65-6C3408776D9E}" type="slidenum">
              <a:rPr lang="nl-BE" smtClean="0"/>
              <a:t>10</a:t>
            </a:fld>
            <a:endParaRPr lang="nl-BE"/>
          </a:p>
        </p:txBody>
      </p:sp>
    </p:spTree>
    <p:extLst>
      <p:ext uri="{BB962C8B-B14F-4D97-AF65-F5344CB8AC3E}">
        <p14:creationId xmlns:p14="http://schemas.microsoft.com/office/powerpoint/2010/main" val="31098586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gradFill flip="none" rotWithShape="1">
          <a:gsLst>
            <a:gs pos="100000">
              <a:srgbClr val="860000"/>
            </a:gs>
            <a:gs pos="75000">
              <a:srgbClr val="B00000"/>
            </a:gs>
            <a:gs pos="50000">
              <a:srgbClr val="C00000"/>
            </a:gs>
            <a:gs pos="26000">
              <a:srgbClr val="E01717"/>
            </a:gs>
            <a:gs pos="0">
              <a:srgbClr val="FF5757"/>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19027-96EC-E5B0-D224-B348F1EFBE1A}"/>
              </a:ext>
            </a:extLst>
          </p:cNvPr>
          <p:cNvSpPr>
            <a:spLocks noGrp="1"/>
          </p:cNvSpPr>
          <p:nvPr>
            <p:ph type="ctrTitle"/>
          </p:nvPr>
        </p:nvSpPr>
        <p:spPr>
          <a:xfrm>
            <a:off x="688256" y="778545"/>
            <a:ext cx="9075175" cy="2387595"/>
          </a:xfrm>
        </p:spPr>
        <p:txBody>
          <a:bodyPr anchor="b"/>
          <a:lstStyle>
            <a:lvl1pPr algn="ctr">
              <a:defRPr sz="6000"/>
            </a:lvl1pPr>
          </a:lstStyle>
          <a:p>
            <a:r>
              <a:rPr lang="en-US"/>
              <a:t>Click to edit Master title style</a:t>
            </a:r>
            <a:endParaRPr lang="nl-BE" dirty="0"/>
          </a:p>
        </p:txBody>
      </p:sp>
      <p:sp>
        <p:nvSpPr>
          <p:cNvPr id="3" name="Subtitle 2">
            <a:extLst>
              <a:ext uri="{FF2B5EF4-FFF2-40B4-BE49-F238E27FC236}">
                <a16:creationId xmlns:a16="http://schemas.microsoft.com/office/drawing/2014/main" id="{23C07823-B052-8158-6AFE-96890E5A8D9F}"/>
              </a:ext>
            </a:extLst>
          </p:cNvPr>
          <p:cNvSpPr>
            <a:spLocks noGrp="1"/>
          </p:cNvSpPr>
          <p:nvPr>
            <p:ph type="subTitle" idx="1"/>
          </p:nvPr>
        </p:nvSpPr>
        <p:spPr>
          <a:xfrm>
            <a:off x="543232" y="3429000"/>
            <a:ext cx="7610168" cy="1556459"/>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l-BE"/>
          </a:p>
        </p:txBody>
      </p:sp>
      <p:sp>
        <p:nvSpPr>
          <p:cNvPr id="4" name="Date Placeholder 3">
            <a:extLst>
              <a:ext uri="{FF2B5EF4-FFF2-40B4-BE49-F238E27FC236}">
                <a16:creationId xmlns:a16="http://schemas.microsoft.com/office/drawing/2014/main" id="{99C9462A-7024-826F-162A-D27C3517178D}"/>
              </a:ext>
            </a:extLst>
          </p:cNvPr>
          <p:cNvSpPr>
            <a:spLocks noGrp="1"/>
          </p:cNvSpPr>
          <p:nvPr>
            <p:ph type="dt" sz="half" idx="10"/>
          </p:nvPr>
        </p:nvSpPr>
        <p:spPr/>
        <p:txBody>
          <a:bodyPr/>
          <a:lstStyle/>
          <a:p>
            <a:fld id="{97901013-C3BF-4595-BE49-338D83AC0890}" type="datetimeFigureOut">
              <a:rPr lang="nl-BE" smtClean="0"/>
              <a:t>5/01/2024</a:t>
            </a:fld>
            <a:endParaRPr lang="nl-BE"/>
          </a:p>
        </p:txBody>
      </p:sp>
      <p:sp>
        <p:nvSpPr>
          <p:cNvPr id="5" name="Footer Placeholder 4">
            <a:extLst>
              <a:ext uri="{FF2B5EF4-FFF2-40B4-BE49-F238E27FC236}">
                <a16:creationId xmlns:a16="http://schemas.microsoft.com/office/drawing/2014/main" id="{2A93CBCD-5009-A8C6-8256-4770A6419920}"/>
              </a:ext>
            </a:extLst>
          </p:cNvPr>
          <p:cNvSpPr>
            <a:spLocks noGrp="1"/>
          </p:cNvSpPr>
          <p:nvPr>
            <p:ph type="ftr" sz="quarter" idx="11"/>
          </p:nvPr>
        </p:nvSpPr>
        <p:spPr/>
        <p:txBody>
          <a:bodyPr/>
          <a:lstStyle/>
          <a:p>
            <a:endParaRPr lang="nl-BE"/>
          </a:p>
        </p:txBody>
      </p:sp>
      <p:sp>
        <p:nvSpPr>
          <p:cNvPr id="6" name="Slide Number Placeholder 5">
            <a:extLst>
              <a:ext uri="{FF2B5EF4-FFF2-40B4-BE49-F238E27FC236}">
                <a16:creationId xmlns:a16="http://schemas.microsoft.com/office/drawing/2014/main" id="{F15665FC-A0D6-E8D2-4E83-329F1D876A5E}"/>
              </a:ext>
            </a:extLst>
          </p:cNvPr>
          <p:cNvSpPr>
            <a:spLocks noGrp="1"/>
          </p:cNvSpPr>
          <p:nvPr>
            <p:ph type="sldNum" sz="quarter" idx="12"/>
          </p:nvPr>
        </p:nvSpPr>
        <p:spPr/>
        <p:txBody>
          <a:bodyPr/>
          <a:lstStyle/>
          <a:p>
            <a:fld id="{981B8505-D6C9-4A72-8B21-07ABB6A6FFEB}" type="slidenum">
              <a:rPr lang="nl-BE" smtClean="0"/>
              <a:t>‹#›</a:t>
            </a:fld>
            <a:endParaRPr lang="nl-BE"/>
          </a:p>
        </p:txBody>
      </p:sp>
      <p:cxnSp>
        <p:nvCxnSpPr>
          <p:cNvPr id="8" name="Straight Connector 7">
            <a:extLst>
              <a:ext uri="{FF2B5EF4-FFF2-40B4-BE49-F238E27FC236}">
                <a16:creationId xmlns:a16="http://schemas.microsoft.com/office/drawing/2014/main" id="{0F5A55A3-0EC0-4681-9677-82F5CD16A194}"/>
              </a:ext>
            </a:extLst>
          </p:cNvPr>
          <p:cNvCxnSpPr/>
          <p:nvPr userDrawn="1"/>
        </p:nvCxnSpPr>
        <p:spPr>
          <a:xfrm>
            <a:off x="688257" y="5270092"/>
            <a:ext cx="1076632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E8C6126-1C0B-494B-D6FC-2EEAFFE4561F}"/>
              </a:ext>
            </a:extLst>
          </p:cNvPr>
          <p:cNvCxnSpPr/>
          <p:nvPr userDrawn="1"/>
        </p:nvCxnSpPr>
        <p:spPr>
          <a:xfrm>
            <a:off x="688257" y="339214"/>
            <a:ext cx="1076632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233936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43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20F30-C616-28BD-1466-D5B69064C27B}"/>
              </a:ext>
            </a:extLst>
          </p:cNvPr>
          <p:cNvSpPr>
            <a:spLocks noGrp="1"/>
          </p:cNvSpPr>
          <p:nvPr>
            <p:ph type="title"/>
          </p:nvPr>
        </p:nvSpPr>
        <p:spPr/>
        <p:txBody>
          <a:bodyPr/>
          <a:lstStyle/>
          <a:p>
            <a:r>
              <a:rPr lang="en-US"/>
              <a:t>Click to edit Master title style</a:t>
            </a:r>
            <a:endParaRPr lang="nl-BE"/>
          </a:p>
        </p:txBody>
      </p:sp>
      <p:sp>
        <p:nvSpPr>
          <p:cNvPr id="3" name="Vertical Text Placeholder 2">
            <a:extLst>
              <a:ext uri="{FF2B5EF4-FFF2-40B4-BE49-F238E27FC236}">
                <a16:creationId xmlns:a16="http://schemas.microsoft.com/office/drawing/2014/main" id="{E67F362A-4913-B355-C3BA-B4DD30FDC18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a:extLst>
              <a:ext uri="{FF2B5EF4-FFF2-40B4-BE49-F238E27FC236}">
                <a16:creationId xmlns:a16="http://schemas.microsoft.com/office/drawing/2014/main" id="{67C4C4B4-F87F-F080-2C80-D6B1D8BFA688}"/>
              </a:ext>
            </a:extLst>
          </p:cNvPr>
          <p:cNvSpPr>
            <a:spLocks noGrp="1"/>
          </p:cNvSpPr>
          <p:nvPr>
            <p:ph type="dt" sz="half" idx="10"/>
          </p:nvPr>
        </p:nvSpPr>
        <p:spPr/>
        <p:txBody>
          <a:bodyPr/>
          <a:lstStyle/>
          <a:p>
            <a:fld id="{97901013-C3BF-4595-BE49-338D83AC0890}" type="datetimeFigureOut">
              <a:rPr lang="nl-BE" smtClean="0"/>
              <a:t>5/01/2024</a:t>
            </a:fld>
            <a:endParaRPr lang="nl-BE"/>
          </a:p>
        </p:txBody>
      </p:sp>
      <p:sp>
        <p:nvSpPr>
          <p:cNvPr id="5" name="Footer Placeholder 4">
            <a:extLst>
              <a:ext uri="{FF2B5EF4-FFF2-40B4-BE49-F238E27FC236}">
                <a16:creationId xmlns:a16="http://schemas.microsoft.com/office/drawing/2014/main" id="{2698CF18-5FA1-5AEB-10E3-9B28B906F486}"/>
              </a:ext>
            </a:extLst>
          </p:cNvPr>
          <p:cNvSpPr>
            <a:spLocks noGrp="1"/>
          </p:cNvSpPr>
          <p:nvPr>
            <p:ph type="ftr" sz="quarter" idx="11"/>
          </p:nvPr>
        </p:nvSpPr>
        <p:spPr/>
        <p:txBody>
          <a:bodyPr/>
          <a:lstStyle/>
          <a:p>
            <a:endParaRPr lang="nl-BE"/>
          </a:p>
        </p:txBody>
      </p:sp>
      <p:sp>
        <p:nvSpPr>
          <p:cNvPr id="6" name="Slide Number Placeholder 5">
            <a:extLst>
              <a:ext uri="{FF2B5EF4-FFF2-40B4-BE49-F238E27FC236}">
                <a16:creationId xmlns:a16="http://schemas.microsoft.com/office/drawing/2014/main" id="{AECB43C0-C011-0C95-A2AD-7F9234F9EB4B}"/>
              </a:ext>
            </a:extLst>
          </p:cNvPr>
          <p:cNvSpPr>
            <a:spLocks noGrp="1"/>
          </p:cNvSpPr>
          <p:nvPr>
            <p:ph type="sldNum" sz="quarter" idx="12"/>
          </p:nvPr>
        </p:nvSpPr>
        <p:spPr/>
        <p:txBody>
          <a:bodyPr/>
          <a:lstStyle/>
          <a:p>
            <a:fld id="{981B8505-D6C9-4A72-8B21-07ABB6A6FFEB}" type="slidenum">
              <a:rPr lang="nl-BE" smtClean="0"/>
              <a:t>‹#›</a:t>
            </a:fld>
            <a:endParaRPr lang="nl-BE"/>
          </a:p>
        </p:txBody>
      </p:sp>
    </p:spTree>
    <p:extLst>
      <p:ext uri="{BB962C8B-B14F-4D97-AF65-F5344CB8AC3E}">
        <p14:creationId xmlns:p14="http://schemas.microsoft.com/office/powerpoint/2010/main" val="337199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5F434E-4E2A-BEBB-035F-027F564496C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nl-BE"/>
          </a:p>
        </p:txBody>
      </p:sp>
      <p:sp>
        <p:nvSpPr>
          <p:cNvPr id="3" name="Vertical Text Placeholder 2">
            <a:extLst>
              <a:ext uri="{FF2B5EF4-FFF2-40B4-BE49-F238E27FC236}">
                <a16:creationId xmlns:a16="http://schemas.microsoft.com/office/drawing/2014/main" id="{A712DEF5-4FE7-2645-7B21-8A9A568653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a:extLst>
              <a:ext uri="{FF2B5EF4-FFF2-40B4-BE49-F238E27FC236}">
                <a16:creationId xmlns:a16="http://schemas.microsoft.com/office/drawing/2014/main" id="{D96AF5D4-ACF4-4347-A95C-CF63503E749E}"/>
              </a:ext>
            </a:extLst>
          </p:cNvPr>
          <p:cNvSpPr>
            <a:spLocks noGrp="1"/>
          </p:cNvSpPr>
          <p:nvPr>
            <p:ph type="dt" sz="half" idx="10"/>
          </p:nvPr>
        </p:nvSpPr>
        <p:spPr/>
        <p:txBody>
          <a:bodyPr/>
          <a:lstStyle/>
          <a:p>
            <a:fld id="{97901013-C3BF-4595-BE49-338D83AC0890}" type="datetimeFigureOut">
              <a:rPr lang="nl-BE" smtClean="0"/>
              <a:t>5/01/2024</a:t>
            </a:fld>
            <a:endParaRPr lang="nl-BE"/>
          </a:p>
        </p:txBody>
      </p:sp>
      <p:sp>
        <p:nvSpPr>
          <p:cNvPr id="5" name="Footer Placeholder 4">
            <a:extLst>
              <a:ext uri="{FF2B5EF4-FFF2-40B4-BE49-F238E27FC236}">
                <a16:creationId xmlns:a16="http://schemas.microsoft.com/office/drawing/2014/main" id="{8F4686F6-979A-9F04-8CE1-185270D045AB}"/>
              </a:ext>
            </a:extLst>
          </p:cNvPr>
          <p:cNvSpPr>
            <a:spLocks noGrp="1"/>
          </p:cNvSpPr>
          <p:nvPr>
            <p:ph type="ftr" sz="quarter" idx="11"/>
          </p:nvPr>
        </p:nvSpPr>
        <p:spPr/>
        <p:txBody>
          <a:bodyPr/>
          <a:lstStyle/>
          <a:p>
            <a:endParaRPr lang="nl-BE"/>
          </a:p>
        </p:txBody>
      </p:sp>
      <p:sp>
        <p:nvSpPr>
          <p:cNvPr id="6" name="Slide Number Placeholder 5">
            <a:extLst>
              <a:ext uri="{FF2B5EF4-FFF2-40B4-BE49-F238E27FC236}">
                <a16:creationId xmlns:a16="http://schemas.microsoft.com/office/drawing/2014/main" id="{EAADD95B-4FC7-53DD-F335-5CA0CFDCADD1}"/>
              </a:ext>
            </a:extLst>
          </p:cNvPr>
          <p:cNvSpPr>
            <a:spLocks noGrp="1"/>
          </p:cNvSpPr>
          <p:nvPr>
            <p:ph type="sldNum" sz="quarter" idx="12"/>
          </p:nvPr>
        </p:nvSpPr>
        <p:spPr/>
        <p:txBody>
          <a:bodyPr/>
          <a:lstStyle/>
          <a:p>
            <a:fld id="{981B8505-D6C9-4A72-8B21-07ABB6A6FFEB}" type="slidenum">
              <a:rPr lang="nl-BE" smtClean="0"/>
              <a:t>‹#›</a:t>
            </a:fld>
            <a:endParaRPr lang="nl-BE"/>
          </a:p>
        </p:txBody>
      </p:sp>
    </p:spTree>
    <p:extLst>
      <p:ext uri="{BB962C8B-B14F-4D97-AF65-F5344CB8AC3E}">
        <p14:creationId xmlns:p14="http://schemas.microsoft.com/office/powerpoint/2010/main" val="470952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A9696-EE6D-57F4-A2D5-DB508A5DC5E9}"/>
              </a:ext>
            </a:extLst>
          </p:cNvPr>
          <p:cNvSpPr>
            <a:spLocks noGrp="1"/>
          </p:cNvSpPr>
          <p:nvPr>
            <p:ph type="title"/>
          </p:nvPr>
        </p:nvSpPr>
        <p:spPr>
          <a:xfrm>
            <a:off x="381574" y="384573"/>
            <a:ext cx="10515600" cy="903236"/>
          </a:xfrm>
        </p:spPr>
        <p:txBody>
          <a:bodyPr/>
          <a:lstStyle/>
          <a:p>
            <a:r>
              <a:rPr lang="en-US"/>
              <a:t>Click to edit Master title style</a:t>
            </a:r>
            <a:endParaRPr lang="nl-BE" dirty="0"/>
          </a:p>
        </p:txBody>
      </p:sp>
      <p:sp>
        <p:nvSpPr>
          <p:cNvPr id="8" name="Flowchart: Process 7">
            <a:extLst>
              <a:ext uri="{FF2B5EF4-FFF2-40B4-BE49-F238E27FC236}">
                <a16:creationId xmlns:a16="http://schemas.microsoft.com/office/drawing/2014/main" id="{DA90351D-B543-35E9-8F7A-F288CB7176B6}"/>
              </a:ext>
            </a:extLst>
          </p:cNvPr>
          <p:cNvSpPr/>
          <p:nvPr userDrawn="1"/>
        </p:nvSpPr>
        <p:spPr>
          <a:xfrm>
            <a:off x="10116" y="-31531"/>
            <a:ext cx="12181884" cy="349206"/>
          </a:xfrm>
          <a:prstGeom prst="flowChartProcess">
            <a:avLst/>
          </a:prstGeom>
          <a:gradFill>
            <a:gsLst>
              <a:gs pos="100000">
                <a:srgbClr val="700000"/>
              </a:gs>
              <a:gs pos="75000">
                <a:srgbClr val="B00000"/>
              </a:gs>
              <a:gs pos="50000">
                <a:srgbClr val="C00000"/>
              </a:gs>
              <a:gs pos="25000">
                <a:srgbClr val="FF1515"/>
              </a:gs>
              <a:gs pos="0">
                <a:srgbClr val="FF5757"/>
              </a:gs>
            </a:gsLst>
            <a:lin ang="27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dirty="0">
              <a:pattFill prst="pct70">
                <a:fgClr>
                  <a:srgbClr val="FF2D2D"/>
                </a:fgClr>
                <a:bgClr>
                  <a:schemeClr val="bg1"/>
                </a:bgClr>
              </a:pattFill>
            </a:endParaRPr>
          </a:p>
        </p:txBody>
      </p:sp>
      <p:grpSp>
        <p:nvGrpSpPr>
          <p:cNvPr id="9" name="Google Shape;2576;p48">
            <a:extLst>
              <a:ext uri="{FF2B5EF4-FFF2-40B4-BE49-F238E27FC236}">
                <a16:creationId xmlns:a16="http://schemas.microsoft.com/office/drawing/2014/main" id="{2A4DE055-976A-FE8D-B5EC-FED9C1C91E6E}"/>
              </a:ext>
            </a:extLst>
          </p:cNvPr>
          <p:cNvGrpSpPr/>
          <p:nvPr userDrawn="1"/>
        </p:nvGrpSpPr>
        <p:grpSpPr>
          <a:xfrm rot="10800000" flipH="1" flipV="1">
            <a:off x="13247585" y="-3465974"/>
            <a:ext cx="45719" cy="45719"/>
            <a:chOff x="-1597345" y="233060"/>
            <a:chExt cx="9980362" cy="3571176"/>
          </a:xfrm>
        </p:grpSpPr>
        <p:sp>
          <p:nvSpPr>
            <p:cNvPr id="10" name="Google Shape;2577;p48">
              <a:extLst>
                <a:ext uri="{FF2B5EF4-FFF2-40B4-BE49-F238E27FC236}">
                  <a16:creationId xmlns:a16="http://schemas.microsoft.com/office/drawing/2014/main" id="{9197819F-0ED3-7245-193C-56FA2BF57534}"/>
                </a:ext>
              </a:extLst>
            </p:cNvPr>
            <p:cNvSpPr/>
            <p:nvPr/>
          </p:nvSpPr>
          <p:spPr>
            <a:xfrm rot="10800000" flipH="1">
              <a:off x="-1597345" y="1616463"/>
              <a:ext cx="2376671" cy="2156850"/>
            </a:xfrm>
            <a:custGeom>
              <a:avLst/>
              <a:gdLst/>
              <a:ahLst/>
              <a:cxnLst/>
              <a:rect l="l" t="t" r="r" b="b"/>
              <a:pathLst>
                <a:path w="2376671" h="2156850" extrusionOk="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1" name="Google Shape;2578;p48">
              <a:extLst>
                <a:ext uri="{FF2B5EF4-FFF2-40B4-BE49-F238E27FC236}">
                  <a16:creationId xmlns:a16="http://schemas.microsoft.com/office/drawing/2014/main" id="{F58FEACF-7378-E381-4430-3789976C7A25}"/>
                </a:ext>
              </a:extLst>
            </p:cNvPr>
            <p:cNvSpPr/>
            <p:nvPr/>
          </p:nvSpPr>
          <p:spPr>
            <a:xfrm rot="10800000" flipH="1">
              <a:off x="943753" y="1616470"/>
              <a:ext cx="669528" cy="2156859"/>
            </a:xfrm>
            <a:custGeom>
              <a:avLst/>
              <a:gdLst/>
              <a:ahLst/>
              <a:cxnLst/>
              <a:rect l="l" t="t" r="r" b="b"/>
              <a:pathLst>
                <a:path w="669528" h="2156859" extrusionOk="0">
                  <a:moveTo>
                    <a:pt x="669528" y="140"/>
                  </a:moveTo>
                  <a:lnTo>
                    <a:pt x="0" y="140"/>
                  </a:lnTo>
                  <a:lnTo>
                    <a:pt x="0" y="2157000"/>
                  </a:lnTo>
                  <a:lnTo>
                    <a:pt x="669528" y="215700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2" name="Google Shape;2579;p48">
              <a:extLst>
                <a:ext uri="{FF2B5EF4-FFF2-40B4-BE49-F238E27FC236}">
                  <a16:creationId xmlns:a16="http://schemas.microsoft.com/office/drawing/2014/main" id="{DB3CD339-B326-BFD3-7760-8596FA2ED957}"/>
                </a:ext>
              </a:extLst>
            </p:cNvPr>
            <p:cNvSpPr/>
            <p:nvPr/>
          </p:nvSpPr>
          <p:spPr>
            <a:xfrm rot="10800000" flipH="1">
              <a:off x="1773807" y="1616468"/>
              <a:ext cx="2376670" cy="2156860"/>
            </a:xfrm>
            <a:custGeom>
              <a:avLst/>
              <a:gdLst/>
              <a:ahLst/>
              <a:cxnLst/>
              <a:rect l="l" t="t" r="r" b="b"/>
              <a:pathLst>
                <a:path w="2376670" h="2156860" extrusionOk="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nvGrpSpPr>
            <p:cNvPr id="13" name="Google Shape;2580;p48">
              <a:extLst>
                <a:ext uri="{FF2B5EF4-FFF2-40B4-BE49-F238E27FC236}">
                  <a16:creationId xmlns:a16="http://schemas.microsoft.com/office/drawing/2014/main" id="{9A550358-2EF4-D1DC-0650-F02FD7EC8548}"/>
                </a:ext>
              </a:extLst>
            </p:cNvPr>
            <p:cNvGrpSpPr/>
            <p:nvPr/>
          </p:nvGrpSpPr>
          <p:grpSpPr>
            <a:xfrm>
              <a:off x="184698" y="233060"/>
              <a:ext cx="8198319" cy="3571176"/>
              <a:chOff x="184698" y="233060"/>
              <a:chExt cx="8198319" cy="3571176"/>
            </a:xfrm>
          </p:grpSpPr>
          <p:sp>
            <p:nvSpPr>
              <p:cNvPr id="14" name="Google Shape;2581;p48">
                <a:extLst>
                  <a:ext uri="{FF2B5EF4-FFF2-40B4-BE49-F238E27FC236}">
                    <a16:creationId xmlns:a16="http://schemas.microsoft.com/office/drawing/2014/main" id="{45EE43C3-B736-6951-845B-28FF2DC1E494}"/>
                  </a:ext>
                </a:extLst>
              </p:cNvPr>
              <p:cNvSpPr/>
              <p:nvPr/>
            </p:nvSpPr>
            <p:spPr>
              <a:xfrm rot="10800000" flipH="1">
                <a:off x="4181769" y="1585525"/>
                <a:ext cx="2192617" cy="2218711"/>
              </a:xfrm>
              <a:custGeom>
                <a:avLst/>
                <a:gdLst/>
                <a:ahLst/>
                <a:cxnLst/>
                <a:rect l="l" t="t" r="r" b="b"/>
                <a:pathLst>
                  <a:path w="2192617" h="2218711" extrusionOk="0">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5" name="Google Shape;2582;p48">
                <a:extLst>
                  <a:ext uri="{FF2B5EF4-FFF2-40B4-BE49-F238E27FC236}">
                    <a16:creationId xmlns:a16="http://schemas.microsoft.com/office/drawing/2014/main" id="{7A294A87-CFD7-5576-38B3-5AF874954669}"/>
                  </a:ext>
                </a:extLst>
              </p:cNvPr>
              <p:cNvSpPr/>
              <p:nvPr/>
            </p:nvSpPr>
            <p:spPr>
              <a:xfrm rot="10800000" flipH="1">
                <a:off x="6491878" y="1585525"/>
                <a:ext cx="1891136" cy="2218701"/>
              </a:xfrm>
              <a:custGeom>
                <a:avLst/>
                <a:gdLst/>
                <a:ahLst/>
                <a:cxnLst/>
                <a:rect l="l" t="t" r="r" b="b"/>
                <a:pathLst>
                  <a:path w="1891136" h="2218701" extrusionOk="0">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6" name="Google Shape;2583;p48">
                <a:extLst>
                  <a:ext uri="{FF2B5EF4-FFF2-40B4-BE49-F238E27FC236}">
                    <a16:creationId xmlns:a16="http://schemas.microsoft.com/office/drawing/2014/main" id="{B65DB3FF-6380-611E-2F33-EE9B04084309}"/>
                  </a:ext>
                </a:extLst>
              </p:cNvPr>
              <p:cNvSpPr/>
              <p:nvPr/>
            </p:nvSpPr>
            <p:spPr>
              <a:xfrm rot="10800000" flipH="1">
                <a:off x="2964500" y="341269"/>
                <a:ext cx="507440" cy="711794"/>
              </a:xfrm>
              <a:custGeom>
                <a:avLst/>
                <a:gdLst/>
                <a:ahLst/>
                <a:cxnLst/>
                <a:rect l="l" t="t" r="r" b="b"/>
                <a:pathLst>
                  <a:path w="507440" h="711794" extrusionOk="0">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7" name="Google Shape;2584;p48">
                <a:extLst>
                  <a:ext uri="{FF2B5EF4-FFF2-40B4-BE49-F238E27FC236}">
                    <a16:creationId xmlns:a16="http://schemas.microsoft.com/office/drawing/2014/main" id="{07FF5346-76BE-F3AC-7705-83234B3998EF}"/>
                  </a:ext>
                </a:extLst>
              </p:cNvPr>
              <p:cNvSpPr/>
              <p:nvPr/>
            </p:nvSpPr>
            <p:spPr>
              <a:xfrm rot="10800000" flipH="1">
                <a:off x="3546906" y="511524"/>
                <a:ext cx="547820" cy="550199"/>
              </a:xfrm>
              <a:custGeom>
                <a:avLst/>
                <a:gdLst/>
                <a:ahLst/>
                <a:cxnLst/>
                <a:rect l="l" t="t" r="r" b="b"/>
                <a:pathLst>
                  <a:path w="547820" h="550199" extrusionOk="0">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8" name="Google Shape;2585;p48">
                <a:extLst>
                  <a:ext uri="{FF2B5EF4-FFF2-40B4-BE49-F238E27FC236}">
                    <a16:creationId xmlns:a16="http://schemas.microsoft.com/office/drawing/2014/main" id="{CEAFAFDE-D724-22EB-BE6D-89EAA363A742}"/>
                  </a:ext>
                </a:extLst>
              </p:cNvPr>
              <p:cNvSpPr/>
              <p:nvPr/>
            </p:nvSpPr>
            <p:spPr>
              <a:xfrm rot="10800000" flipH="1">
                <a:off x="4139893" y="511523"/>
                <a:ext cx="554538" cy="804135"/>
              </a:xfrm>
              <a:custGeom>
                <a:avLst/>
                <a:gdLst/>
                <a:ahLst/>
                <a:cxnLst/>
                <a:rect l="l" t="t" r="r" b="b"/>
                <a:pathLst>
                  <a:path w="554538" h="804135" extrusionOk="0">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9" name="Google Shape;2586;p48">
                <a:extLst>
                  <a:ext uri="{FF2B5EF4-FFF2-40B4-BE49-F238E27FC236}">
                    <a16:creationId xmlns:a16="http://schemas.microsoft.com/office/drawing/2014/main" id="{CBDA9E0C-DF6E-90BE-A040-3801899F7CC7}"/>
                  </a:ext>
                </a:extLst>
              </p:cNvPr>
              <p:cNvSpPr/>
              <p:nvPr/>
            </p:nvSpPr>
            <p:spPr>
              <a:xfrm rot="10800000" flipH="1">
                <a:off x="4772277" y="511525"/>
                <a:ext cx="529557" cy="550199"/>
              </a:xfrm>
              <a:custGeom>
                <a:avLst/>
                <a:gdLst/>
                <a:ahLst/>
                <a:cxnLst/>
                <a:rect l="l" t="t" r="r" b="b"/>
                <a:pathLst>
                  <a:path w="529557" h="550199" extrusionOk="0">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0" name="Google Shape;2587;p48">
                <a:extLst>
                  <a:ext uri="{FF2B5EF4-FFF2-40B4-BE49-F238E27FC236}">
                    <a16:creationId xmlns:a16="http://schemas.microsoft.com/office/drawing/2014/main" id="{F25B374B-CF73-36D7-D3BE-3020CECF7A88}"/>
                  </a:ext>
                </a:extLst>
              </p:cNvPr>
              <p:cNvSpPr/>
              <p:nvPr/>
            </p:nvSpPr>
            <p:spPr>
              <a:xfrm rot="10800000" flipH="1">
                <a:off x="5351810" y="511523"/>
                <a:ext cx="442089" cy="550199"/>
              </a:xfrm>
              <a:custGeom>
                <a:avLst/>
                <a:gdLst/>
                <a:ahLst/>
                <a:cxnLst/>
                <a:rect l="l" t="t" r="r" b="b"/>
                <a:pathLst>
                  <a:path w="442089" h="550199" extrusionOk="0">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1" name="Google Shape;2588;p48">
                <a:extLst>
                  <a:ext uri="{FF2B5EF4-FFF2-40B4-BE49-F238E27FC236}">
                    <a16:creationId xmlns:a16="http://schemas.microsoft.com/office/drawing/2014/main" id="{868CF091-4F18-1D6D-7DA9-674FEAD5C75F}"/>
                  </a:ext>
                </a:extLst>
              </p:cNvPr>
              <p:cNvSpPr/>
              <p:nvPr/>
            </p:nvSpPr>
            <p:spPr>
              <a:xfrm rot="10800000" flipH="1">
                <a:off x="5850605" y="511524"/>
                <a:ext cx="514188" cy="550199"/>
              </a:xfrm>
              <a:custGeom>
                <a:avLst/>
                <a:gdLst/>
                <a:ahLst/>
                <a:cxnLst/>
                <a:rect l="l" t="t" r="r" b="b"/>
                <a:pathLst>
                  <a:path w="514188" h="550199" extrusionOk="0">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2" name="Google Shape;2589;p48">
                <a:extLst>
                  <a:ext uri="{FF2B5EF4-FFF2-40B4-BE49-F238E27FC236}">
                    <a16:creationId xmlns:a16="http://schemas.microsoft.com/office/drawing/2014/main" id="{922BDC22-D456-14AC-A1F3-F0FE1697D531}"/>
                  </a:ext>
                </a:extLst>
              </p:cNvPr>
              <p:cNvSpPr/>
              <p:nvPr/>
            </p:nvSpPr>
            <p:spPr>
              <a:xfrm rot="10800000" flipH="1">
                <a:off x="6444549" y="341269"/>
                <a:ext cx="507450" cy="711794"/>
              </a:xfrm>
              <a:custGeom>
                <a:avLst/>
                <a:gdLst/>
                <a:ahLst/>
                <a:cxnLst/>
                <a:rect l="l" t="t" r="r" b="b"/>
                <a:pathLst>
                  <a:path w="507450" h="711794" extrusionOk="0">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3" name="Google Shape;2590;p48">
                <a:extLst>
                  <a:ext uri="{FF2B5EF4-FFF2-40B4-BE49-F238E27FC236}">
                    <a16:creationId xmlns:a16="http://schemas.microsoft.com/office/drawing/2014/main" id="{2A85F98E-888F-5616-1782-9888391A4FB8}"/>
                  </a:ext>
                </a:extLst>
              </p:cNvPr>
              <p:cNvSpPr/>
              <p:nvPr/>
            </p:nvSpPr>
            <p:spPr>
              <a:xfrm rot="10800000" flipH="1">
                <a:off x="7026965" y="511524"/>
                <a:ext cx="547820" cy="550199"/>
              </a:xfrm>
              <a:custGeom>
                <a:avLst/>
                <a:gdLst/>
                <a:ahLst/>
                <a:cxnLst/>
                <a:rect l="l" t="t" r="r" b="b"/>
                <a:pathLst>
                  <a:path w="547820" h="550199" extrusionOk="0">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4" name="Google Shape;2591;p48">
                <a:extLst>
                  <a:ext uri="{FF2B5EF4-FFF2-40B4-BE49-F238E27FC236}">
                    <a16:creationId xmlns:a16="http://schemas.microsoft.com/office/drawing/2014/main" id="{0C46E647-3E82-41F0-CF71-9BF0312E88F1}"/>
                  </a:ext>
                </a:extLst>
              </p:cNvPr>
              <p:cNvSpPr/>
              <p:nvPr/>
            </p:nvSpPr>
            <p:spPr>
              <a:xfrm rot="10800000" flipH="1">
                <a:off x="7620910" y="511524"/>
                <a:ext cx="547810" cy="550199"/>
              </a:xfrm>
              <a:custGeom>
                <a:avLst/>
                <a:gdLst/>
                <a:ahLst/>
                <a:cxnLst/>
                <a:rect l="l" t="t" r="r" b="b"/>
                <a:pathLst>
                  <a:path w="547810" h="550199" extrusionOk="0">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5" name="Google Shape;2592;p48">
                <a:extLst>
                  <a:ext uri="{FF2B5EF4-FFF2-40B4-BE49-F238E27FC236}">
                    <a16:creationId xmlns:a16="http://schemas.microsoft.com/office/drawing/2014/main" id="{EDF6DBDA-AF19-0A46-F730-ECA31FFFE63E}"/>
                  </a:ext>
                </a:extLst>
              </p:cNvPr>
              <p:cNvSpPr/>
              <p:nvPr/>
            </p:nvSpPr>
            <p:spPr>
              <a:xfrm rot="10800000" flipH="1">
                <a:off x="8248471" y="341271"/>
                <a:ext cx="134546" cy="711794"/>
              </a:xfrm>
              <a:custGeom>
                <a:avLst/>
                <a:gdLst/>
                <a:ahLst/>
                <a:cxnLst/>
                <a:rect l="l" t="t" r="r" b="b"/>
                <a:pathLst>
                  <a:path w="134546" h="711794" extrusionOk="0">
                    <a:moveTo>
                      <a:pt x="134547" y="-254"/>
                    </a:moveTo>
                    <a:lnTo>
                      <a:pt x="0" y="-254"/>
                    </a:lnTo>
                    <a:lnTo>
                      <a:pt x="0" y="711540"/>
                    </a:lnTo>
                    <a:lnTo>
                      <a:pt x="134547" y="71154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6" name="Google Shape;2593;p48">
                <a:extLst>
                  <a:ext uri="{FF2B5EF4-FFF2-40B4-BE49-F238E27FC236}">
                    <a16:creationId xmlns:a16="http://schemas.microsoft.com/office/drawing/2014/main" id="{886D325C-EE22-316E-4EAB-569D8F581F72}"/>
                  </a:ext>
                </a:extLst>
              </p:cNvPr>
              <p:cNvSpPr/>
              <p:nvPr/>
            </p:nvSpPr>
            <p:spPr>
              <a:xfrm rot="10800000" flipH="1">
                <a:off x="184698" y="233060"/>
                <a:ext cx="2187639" cy="1094728"/>
              </a:xfrm>
              <a:custGeom>
                <a:avLst/>
                <a:gdLst/>
                <a:ahLst/>
                <a:cxnLst/>
                <a:rect l="l" t="t" r="r" b="b"/>
                <a:pathLst>
                  <a:path w="2187639" h="1094728" extrusionOk="0">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grpSp>
      <p:cxnSp>
        <p:nvCxnSpPr>
          <p:cNvPr id="27" name="Google Shape;168;p9">
            <a:extLst>
              <a:ext uri="{FF2B5EF4-FFF2-40B4-BE49-F238E27FC236}">
                <a16:creationId xmlns:a16="http://schemas.microsoft.com/office/drawing/2014/main" id="{4C130AC9-5B5E-DE94-AF9C-4B1DDA16157E}"/>
              </a:ext>
            </a:extLst>
          </p:cNvPr>
          <p:cNvCxnSpPr/>
          <p:nvPr userDrawn="1"/>
        </p:nvCxnSpPr>
        <p:spPr>
          <a:xfrm>
            <a:off x="367199" y="6354411"/>
            <a:ext cx="1681600" cy="0"/>
          </a:xfrm>
          <a:prstGeom prst="straightConnector1">
            <a:avLst/>
          </a:prstGeom>
          <a:noFill/>
          <a:ln w="19050" cap="flat" cmpd="sng">
            <a:solidFill>
              <a:srgbClr val="E20000"/>
            </a:solidFill>
            <a:prstDash val="solid"/>
            <a:round/>
            <a:headEnd type="none" w="med" len="med"/>
            <a:tailEnd type="none" w="med" len="med"/>
          </a:ln>
        </p:spPr>
      </p:cxnSp>
      <p:cxnSp>
        <p:nvCxnSpPr>
          <p:cNvPr id="28" name="Google Shape;168;p9">
            <a:extLst>
              <a:ext uri="{FF2B5EF4-FFF2-40B4-BE49-F238E27FC236}">
                <a16:creationId xmlns:a16="http://schemas.microsoft.com/office/drawing/2014/main" id="{350E74BF-C9A6-4EBE-851A-60ADA57ACE2E}"/>
              </a:ext>
            </a:extLst>
          </p:cNvPr>
          <p:cNvCxnSpPr>
            <a:cxnSpLocks/>
          </p:cNvCxnSpPr>
          <p:nvPr userDrawn="1"/>
        </p:nvCxnSpPr>
        <p:spPr>
          <a:xfrm>
            <a:off x="381000" y="1287809"/>
            <a:ext cx="1676400" cy="0"/>
          </a:xfrm>
          <a:prstGeom prst="straightConnector1">
            <a:avLst/>
          </a:prstGeom>
          <a:noFill/>
          <a:ln w="19050" cap="flat" cmpd="sng">
            <a:solidFill>
              <a:srgbClr val="E20000"/>
            </a:solidFill>
            <a:prstDash val="solid"/>
            <a:round/>
            <a:headEnd type="none" w="med" len="med"/>
            <a:tailEnd type="none" w="med" len="med"/>
          </a:ln>
        </p:spPr>
      </p:cxnSp>
      <p:sp>
        <p:nvSpPr>
          <p:cNvPr id="32" name="Content Placeholder 2">
            <a:extLst>
              <a:ext uri="{FF2B5EF4-FFF2-40B4-BE49-F238E27FC236}">
                <a16:creationId xmlns:a16="http://schemas.microsoft.com/office/drawing/2014/main" id="{8B0625A9-1404-906C-D41B-39208983C45A}"/>
              </a:ext>
            </a:extLst>
          </p:cNvPr>
          <p:cNvSpPr>
            <a:spLocks noGrp="1"/>
          </p:cNvSpPr>
          <p:nvPr>
            <p:ph sz="half" idx="1"/>
          </p:nvPr>
        </p:nvSpPr>
        <p:spPr>
          <a:xfrm>
            <a:off x="490101" y="1451999"/>
            <a:ext cx="10671041" cy="4830814"/>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dirty="0"/>
          </a:p>
        </p:txBody>
      </p:sp>
      <p:pic>
        <p:nvPicPr>
          <p:cNvPr id="2050" name="Picture 2">
            <a:extLst>
              <a:ext uri="{FF2B5EF4-FFF2-40B4-BE49-F238E27FC236}">
                <a16:creationId xmlns:a16="http://schemas.microsoft.com/office/drawing/2014/main" id="{74C1167F-C5FC-BBB0-52CF-97DCDB7D473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rot="10800000" flipH="1" flipV="1">
            <a:off x="11458792" y="29819"/>
            <a:ext cx="650080" cy="232438"/>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2" descr="Προεπισκόπηση εικόνας">
            <a:extLst>
              <a:ext uri="{FF2B5EF4-FFF2-40B4-BE49-F238E27FC236}">
                <a16:creationId xmlns:a16="http://schemas.microsoft.com/office/drawing/2014/main" id="{C0BECED6-C768-7E6A-8F06-F3B8B56C4937}"/>
              </a:ext>
            </a:extLst>
          </p:cNvPr>
          <p:cNvSpPr>
            <a:spLocks noChangeAspect="1" noChangeArrowheads="1"/>
          </p:cNvSpPr>
          <p:nvPr userDrawn="1"/>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pic>
        <p:nvPicPr>
          <p:cNvPr id="6" name="Picture 4" descr="Προεπισκόπηση εικόνας">
            <a:extLst>
              <a:ext uri="{FF2B5EF4-FFF2-40B4-BE49-F238E27FC236}">
                <a16:creationId xmlns:a16="http://schemas.microsoft.com/office/drawing/2014/main" id="{5181B168-0F8C-3536-3482-688F19633C80}"/>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993946" y="6025854"/>
            <a:ext cx="895145" cy="895145"/>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oogle Shape;2576;p48">
            <a:extLst>
              <a:ext uri="{FF2B5EF4-FFF2-40B4-BE49-F238E27FC236}">
                <a16:creationId xmlns:a16="http://schemas.microsoft.com/office/drawing/2014/main" id="{746B0C12-A790-084B-E4CE-1B5E3E0237AC}"/>
              </a:ext>
            </a:extLst>
          </p:cNvPr>
          <p:cNvGrpSpPr/>
          <p:nvPr userDrawn="1"/>
        </p:nvGrpSpPr>
        <p:grpSpPr>
          <a:xfrm>
            <a:off x="10849304" y="6282813"/>
            <a:ext cx="1342695" cy="468361"/>
            <a:chOff x="-1597345" y="233060"/>
            <a:chExt cx="9980362" cy="3571176"/>
          </a:xfrm>
        </p:grpSpPr>
        <p:sp>
          <p:nvSpPr>
            <p:cNvPr id="29" name="Google Shape;2577;p48">
              <a:extLst>
                <a:ext uri="{FF2B5EF4-FFF2-40B4-BE49-F238E27FC236}">
                  <a16:creationId xmlns:a16="http://schemas.microsoft.com/office/drawing/2014/main" id="{FB2085B4-5448-2D55-6C17-8248666E1EBA}"/>
                </a:ext>
              </a:extLst>
            </p:cNvPr>
            <p:cNvSpPr/>
            <p:nvPr/>
          </p:nvSpPr>
          <p:spPr>
            <a:xfrm rot="10800000" flipH="1">
              <a:off x="-1597345" y="1616463"/>
              <a:ext cx="2376671" cy="2156850"/>
            </a:xfrm>
            <a:custGeom>
              <a:avLst/>
              <a:gdLst/>
              <a:ahLst/>
              <a:cxnLst/>
              <a:rect l="l" t="t" r="r" b="b"/>
              <a:pathLst>
                <a:path w="2376671" h="2156850" extrusionOk="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0" name="Google Shape;2578;p48">
              <a:extLst>
                <a:ext uri="{FF2B5EF4-FFF2-40B4-BE49-F238E27FC236}">
                  <a16:creationId xmlns:a16="http://schemas.microsoft.com/office/drawing/2014/main" id="{4093D2AB-F6BB-5816-B73D-418397186987}"/>
                </a:ext>
              </a:extLst>
            </p:cNvPr>
            <p:cNvSpPr/>
            <p:nvPr/>
          </p:nvSpPr>
          <p:spPr>
            <a:xfrm rot="10800000" flipH="1">
              <a:off x="943753" y="1616470"/>
              <a:ext cx="669528" cy="2156859"/>
            </a:xfrm>
            <a:custGeom>
              <a:avLst/>
              <a:gdLst/>
              <a:ahLst/>
              <a:cxnLst/>
              <a:rect l="l" t="t" r="r" b="b"/>
              <a:pathLst>
                <a:path w="669528" h="2156859" extrusionOk="0">
                  <a:moveTo>
                    <a:pt x="669528" y="140"/>
                  </a:moveTo>
                  <a:lnTo>
                    <a:pt x="0" y="140"/>
                  </a:lnTo>
                  <a:lnTo>
                    <a:pt x="0" y="2157000"/>
                  </a:lnTo>
                  <a:lnTo>
                    <a:pt x="669528" y="215700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1" name="Google Shape;2579;p48">
              <a:extLst>
                <a:ext uri="{FF2B5EF4-FFF2-40B4-BE49-F238E27FC236}">
                  <a16:creationId xmlns:a16="http://schemas.microsoft.com/office/drawing/2014/main" id="{62BA82E1-55C6-5C21-279D-BC174AFDD5A5}"/>
                </a:ext>
              </a:extLst>
            </p:cNvPr>
            <p:cNvSpPr/>
            <p:nvPr/>
          </p:nvSpPr>
          <p:spPr>
            <a:xfrm rot="10800000" flipH="1">
              <a:off x="1773807" y="1616468"/>
              <a:ext cx="2376670" cy="2156860"/>
            </a:xfrm>
            <a:custGeom>
              <a:avLst/>
              <a:gdLst/>
              <a:ahLst/>
              <a:cxnLst/>
              <a:rect l="l" t="t" r="r" b="b"/>
              <a:pathLst>
                <a:path w="2376670" h="2156860" extrusionOk="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nvGrpSpPr>
            <p:cNvPr id="33" name="Google Shape;2580;p48">
              <a:extLst>
                <a:ext uri="{FF2B5EF4-FFF2-40B4-BE49-F238E27FC236}">
                  <a16:creationId xmlns:a16="http://schemas.microsoft.com/office/drawing/2014/main" id="{8C284083-71E0-DB7D-FCED-FF80A03BBF66}"/>
                </a:ext>
              </a:extLst>
            </p:cNvPr>
            <p:cNvGrpSpPr/>
            <p:nvPr/>
          </p:nvGrpSpPr>
          <p:grpSpPr>
            <a:xfrm>
              <a:off x="184698" y="233060"/>
              <a:ext cx="8198319" cy="3571176"/>
              <a:chOff x="184698" y="233060"/>
              <a:chExt cx="8198319" cy="3571176"/>
            </a:xfrm>
          </p:grpSpPr>
          <p:sp>
            <p:nvSpPr>
              <p:cNvPr id="34" name="Google Shape;2581;p48">
                <a:extLst>
                  <a:ext uri="{FF2B5EF4-FFF2-40B4-BE49-F238E27FC236}">
                    <a16:creationId xmlns:a16="http://schemas.microsoft.com/office/drawing/2014/main" id="{C6D5AE41-2CA4-67A0-C594-133836C752C1}"/>
                  </a:ext>
                </a:extLst>
              </p:cNvPr>
              <p:cNvSpPr/>
              <p:nvPr/>
            </p:nvSpPr>
            <p:spPr>
              <a:xfrm rot="10800000" flipH="1">
                <a:off x="4181769" y="1585525"/>
                <a:ext cx="2192617" cy="2218711"/>
              </a:xfrm>
              <a:custGeom>
                <a:avLst/>
                <a:gdLst/>
                <a:ahLst/>
                <a:cxnLst/>
                <a:rect l="l" t="t" r="r" b="b"/>
                <a:pathLst>
                  <a:path w="2192617" h="2218711" extrusionOk="0">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5" name="Google Shape;2582;p48">
                <a:extLst>
                  <a:ext uri="{FF2B5EF4-FFF2-40B4-BE49-F238E27FC236}">
                    <a16:creationId xmlns:a16="http://schemas.microsoft.com/office/drawing/2014/main" id="{4DADDEF5-CFE1-5C52-92DF-2ED57CD55088}"/>
                  </a:ext>
                </a:extLst>
              </p:cNvPr>
              <p:cNvSpPr/>
              <p:nvPr/>
            </p:nvSpPr>
            <p:spPr>
              <a:xfrm rot="10800000" flipH="1">
                <a:off x="6491878" y="1585525"/>
                <a:ext cx="1891136" cy="2218701"/>
              </a:xfrm>
              <a:custGeom>
                <a:avLst/>
                <a:gdLst/>
                <a:ahLst/>
                <a:cxnLst/>
                <a:rect l="l" t="t" r="r" b="b"/>
                <a:pathLst>
                  <a:path w="1891136" h="2218701" extrusionOk="0">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6" name="Google Shape;2583;p48">
                <a:extLst>
                  <a:ext uri="{FF2B5EF4-FFF2-40B4-BE49-F238E27FC236}">
                    <a16:creationId xmlns:a16="http://schemas.microsoft.com/office/drawing/2014/main" id="{C4909A0A-C3FE-AA6B-0FE1-5F15BF28C5A5}"/>
                  </a:ext>
                </a:extLst>
              </p:cNvPr>
              <p:cNvSpPr/>
              <p:nvPr/>
            </p:nvSpPr>
            <p:spPr>
              <a:xfrm rot="10800000" flipH="1">
                <a:off x="2964500" y="341269"/>
                <a:ext cx="507440" cy="711794"/>
              </a:xfrm>
              <a:custGeom>
                <a:avLst/>
                <a:gdLst/>
                <a:ahLst/>
                <a:cxnLst/>
                <a:rect l="l" t="t" r="r" b="b"/>
                <a:pathLst>
                  <a:path w="507440" h="711794" extrusionOk="0">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7" name="Google Shape;2584;p48">
                <a:extLst>
                  <a:ext uri="{FF2B5EF4-FFF2-40B4-BE49-F238E27FC236}">
                    <a16:creationId xmlns:a16="http://schemas.microsoft.com/office/drawing/2014/main" id="{28396DF4-3A72-6029-384F-0C0B1AD7E078}"/>
                  </a:ext>
                </a:extLst>
              </p:cNvPr>
              <p:cNvSpPr/>
              <p:nvPr/>
            </p:nvSpPr>
            <p:spPr>
              <a:xfrm rot="10800000" flipH="1">
                <a:off x="3546906" y="511524"/>
                <a:ext cx="547820" cy="550199"/>
              </a:xfrm>
              <a:custGeom>
                <a:avLst/>
                <a:gdLst/>
                <a:ahLst/>
                <a:cxnLst/>
                <a:rect l="l" t="t" r="r" b="b"/>
                <a:pathLst>
                  <a:path w="547820" h="550199" extrusionOk="0">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8" name="Google Shape;2585;p48">
                <a:extLst>
                  <a:ext uri="{FF2B5EF4-FFF2-40B4-BE49-F238E27FC236}">
                    <a16:creationId xmlns:a16="http://schemas.microsoft.com/office/drawing/2014/main" id="{D99E3B15-6306-DC3D-2080-4164E8270570}"/>
                  </a:ext>
                </a:extLst>
              </p:cNvPr>
              <p:cNvSpPr/>
              <p:nvPr/>
            </p:nvSpPr>
            <p:spPr>
              <a:xfrm rot="10800000" flipH="1">
                <a:off x="4139893" y="511523"/>
                <a:ext cx="554538" cy="804135"/>
              </a:xfrm>
              <a:custGeom>
                <a:avLst/>
                <a:gdLst/>
                <a:ahLst/>
                <a:cxnLst/>
                <a:rect l="l" t="t" r="r" b="b"/>
                <a:pathLst>
                  <a:path w="554538" h="804135" extrusionOk="0">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9" name="Google Shape;2586;p48">
                <a:extLst>
                  <a:ext uri="{FF2B5EF4-FFF2-40B4-BE49-F238E27FC236}">
                    <a16:creationId xmlns:a16="http://schemas.microsoft.com/office/drawing/2014/main" id="{A689B22B-51C6-E7BA-8E9A-E758A7350BBC}"/>
                  </a:ext>
                </a:extLst>
              </p:cNvPr>
              <p:cNvSpPr/>
              <p:nvPr/>
            </p:nvSpPr>
            <p:spPr>
              <a:xfrm rot="10800000" flipH="1">
                <a:off x="4772277" y="511525"/>
                <a:ext cx="529557" cy="550199"/>
              </a:xfrm>
              <a:custGeom>
                <a:avLst/>
                <a:gdLst/>
                <a:ahLst/>
                <a:cxnLst/>
                <a:rect l="l" t="t" r="r" b="b"/>
                <a:pathLst>
                  <a:path w="529557" h="550199" extrusionOk="0">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40" name="Google Shape;2587;p48">
                <a:extLst>
                  <a:ext uri="{FF2B5EF4-FFF2-40B4-BE49-F238E27FC236}">
                    <a16:creationId xmlns:a16="http://schemas.microsoft.com/office/drawing/2014/main" id="{5401D1E2-D721-00F6-0A6A-EEF38B780CE2}"/>
                  </a:ext>
                </a:extLst>
              </p:cNvPr>
              <p:cNvSpPr/>
              <p:nvPr/>
            </p:nvSpPr>
            <p:spPr>
              <a:xfrm rot="10800000" flipH="1">
                <a:off x="5351810" y="511523"/>
                <a:ext cx="442089" cy="550199"/>
              </a:xfrm>
              <a:custGeom>
                <a:avLst/>
                <a:gdLst/>
                <a:ahLst/>
                <a:cxnLst/>
                <a:rect l="l" t="t" r="r" b="b"/>
                <a:pathLst>
                  <a:path w="442089" h="550199" extrusionOk="0">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41" name="Google Shape;2588;p48">
                <a:extLst>
                  <a:ext uri="{FF2B5EF4-FFF2-40B4-BE49-F238E27FC236}">
                    <a16:creationId xmlns:a16="http://schemas.microsoft.com/office/drawing/2014/main" id="{DD6FAF27-AA8E-DB58-1EC0-5E3D91060E85}"/>
                  </a:ext>
                </a:extLst>
              </p:cNvPr>
              <p:cNvSpPr/>
              <p:nvPr/>
            </p:nvSpPr>
            <p:spPr>
              <a:xfrm rot="10800000" flipH="1">
                <a:off x="5850605" y="511524"/>
                <a:ext cx="514188" cy="550199"/>
              </a:xfrm>
              <a:custGeom>
                <a:avLst/>
                <a:gdLst/>
                <a:ahLst/>
                <a:cxnLst/>
                <a:rect l="l" t="t" r="r" b="b"/>
                <a:pathLst>
                  <a:path w="514188" h="550199" extrusionOk="0">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42" name="Google Shape;2589;p48">
                <a:extLst>
                  <a:ext uri="{FF2B5EF4-FFF2-40B4-BE49-F238E27FC236}">
                    <a16:creationId xmlns:a16="http://schemas.microsoft.com/office/drawing/2014/main" id="{299A7A67-604C-E972-3AAD-5D4DC694652B}"/>
                  </a:ext>
                </a:extLst>
              </p:cNvPr>
              <p:cNvSpPr/>
              <p:nvPr/>
            </p:nvSpPr>
            <p:spPr>
              <a:xfrm rot="10800000" flipH="1">
                <a:off x="6444549" y="341269"/>
                <a:ext cx="507450" cy="711794"/>
              </a:xfrm>
              <a:custGeom>
                <a:avLst/>
                <a:gdLst/>
                <a:ahLst/>
                <a:cxnLst/>
                <a:rect l="l" t="t" r="r" b="b"/>
                <a:pathLst>
                  <a:path w="507450" h="711794" extrusionOk="0">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43" name="Google Shape;2590;p48">
                <a:extLst>
                  <a:ext uri="{FF2B5EF4-FFF2-40B4-BE49-F238E27FC236}">
                    <a16:creationId xmlns:a16="http://schemas.microsoft.com/office/drawing/2014/main" id="{E2EEB2F0-74D7-DE94-8E4C-A133D08778DE}"/>
                  </a:ext>
                </a:extLst>
              </p:cNvPr>
              <p:cNvSpPr/>
              <p:nvPr/>
            </p:nvSpPr>
            <p:spPr>
              <a:xfrm rot="10800000" flipH="1">
                <a:off x="7026965" y="511524"/>
                <a:ext cx="547820" cy="550199"/>
              </a:xfrm>
              <a:custGeom>
                <a:avLst/>
                <a:gdLst/>
                <a:ahLst/>
                <a:cxnLst/>
                <a:rect l="l" t="t" r="r" b="b"/>
                <a:pathLst>
                  <a:path w="547820" h="550199" extrusionOk="0">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44" name="Google Shape;2591;p48">
                <a:extLst>
                  <a:ext uri="{FF2B5EF4-FFF2-40B4-BE49-F238E27FC236}">
                    <a16:creationId xmlns:a16="http://schemas.microsoft.com/office/drawing/2014/main" id="{27E86F6D-DDFA-8C25-D838-7FBB0C6F30AA}"/>
                  </a:ext>
                </a:extLst>
              </p:cNvPr>
              <p:cNvSpPr/>
              <p:nvPr/>
            </p:nvSpPr>
            <p:spPr>
              <a:xfrm rot="10800000" flipH="1">
                <a:off x="7620910" y="511524"/>
                <a:ext cx="547810" cy="550199"/>
              </a:xfrm>
              <a:custGeom>
                <a:avLst/>
                <a:gdLst/>
                <a:ahLst/>
                <a:cxnLst/>
                <a:rect l="l" t="t" r="r" b="b"/>
                <a:pathLst>
                  <a:path w="547810" h="550199" extrusionOk="0">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45" name="Google Shape;2592;p48">
                <a:extLst>
                  <a:ext uri="{FF2B5EF4-FFF2-40B4-BE49-F238E27FC236}">
                    <a16:creationId xmlns:a16="http://schemas.microsoft.com/office/drawing/2014/main" id="{84757A47-AC75-32EB-A566-2FF71FADC26A}"/>
                  </a:ext>
                </a:extLst>
              </p:cNvPr>
              <p:cNvSpPr/>
              <p:nvPr/>
            </p:nvSpPr>
            <p:spPr>
              <a:xfrm rot="10800000" flipH="1">
                <a:off x="8248471" y="341271"/>
                <a:ext cx="134546" cy="711794"/>
              </a:xfrm>
              <a:custGeom>
                <a:avLst/>
                <a:gdLst/>
                <a:ahLst/>
                <a:cxnLst/>
                <a:rect l="l" t="t" r="r" b="b"/>
                <a:pathLst>
                  <a:path w="134546" h="711794" extrusionOk="0">
                    <a:moveTo>
                      <a:pt x="134547" y="-254"/>
                    </a:moveTo>
                    <a:lnTo>
                      <a:pt x="0" y="-254"/>
                    </a:lnTo>
                    <a:lnTo>
                      <a:pt x="0" y="711540"/>
                    </a:lnTo>
                    <a:lnTo>
                      <a:pt x="134547" y="71154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46" name="Google Shape;2593;p48">
                <a:extLst>
                  <a:ext uri="{FF2B5EF4-FFF2-40B4-BE49-F238E27FC236}">
                    <a16:creationId xmlns:a16="http://schemas.microsoft.com/office/drawing/2014/main" id="{4CB91894-9F65-B113-B1DD-1717A1F13B0A}"/>
                  </a:ext>
                </a:extLst>
              </p:cNvPr>
              <p:cNvSpPr/>
              <p:nvPr/>
            </p:nvSpPr>
            <p:spPr>
              <a:xfrm rot="10800000" flipH="1">
                <a:off x="184698" y="233060"/>
                <a:ext cx="2187639" cy="1094728"/>
              </a:xfrm>
              <a:custGeom>
                <a:avLst/>
                <a:gdLst/>
                <a:ahLst/>
                <a:cxnLst/>
                <a:rect l="l" t="t" r="r" b="b"/>
                <a:pathLst>
                  <a:path w="2187639" h="1094728" extrusionOk="0">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grpSp>
    </p:spTree>
    <p:extLst>
      <p:ext uri="{BB962C8B-B14F-4D97-AF65-F5344CB8AC3E}">
        <p14:creationId xmlns:p14="http://schemas.microsoft.com/office/powerpoint/2010/main" val="793281609"/>
      </p:ext>
    </p:extLst>
  </p:cSld>
  <p:clrMapOvr>
    <a:masterClrMapping/>
  </p:clrMapOvr>
  <p:extLst>
    <p:ext uri="{DCECCB84-F9BA-43D5-87BE-67443E8EF086}">
      <p15:sldGuideLst xmlns:p15="http://schemas.microsoft.com/office/powerpoint/2012/main">
        <p15:guide id="1" orient="horz" pos="2232" userDrawn="1">
          <p15:clr>
            <a:srgbClr val="FBAE40"/>
          </p15:clr>
        </p15:guide>
        <p15:guide id="2" pos="129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1A617-DCBD-2B7F-BC22-37EC5F81D766}"/>
              </a:ext>
            </a:extLst>
          </p:cNvPr>
          <p:cNvSpPr>
            <a:spLocks noGrp="1"/>
          </p:cNvSpPr>
          <p:nvPr>
            <p:ph type="title"/>
          </p:nvPr>
        </p:nvSpPr>
        <p:spPr>
          <a:xfrm>
            <a:off x="143592" y="2566218"/>
            <a:ext cx="7004460" cy="1337187"/>
          </a:xfrm>
        </p:spPr>
        <p:txBody>
          <a:bodyPr anchor="b">
            <a:noAutofit/>
          </a:bodyPr>
          <a:lstStyle>
            <a:lvl1pPr>
              <a:defRPr sz="4400"/>
            </a:lvl1pPr>
          </a:lstStyle>
          <a:p>
            <a:r>
              <a:rPr lang="en-US"/>
              <a:t>Click to edit Master title style</a:t>
            </a:r>
            <a:endParaRPr lang="nl-BE"/>
          </a:p>
        </p:txBody>
      </p:sp>
      <p:sp>
        <p:nvSpPr>
          <p:cNvPr id="3" name="Text Placeholder 2">
            <a:extLst>
              <a:ext uri="{FF2B5EF4-FFF2-40B4-BE49-F238E27FC236}">
                <a16:creationId xmlns:a16="http://schemas.microsoft.com/office/drawing/2014/main" id="{5A46323D-9137-5F40-B7B5-7D3C7274EF62}"/>
              </a:ext>
            </a:extLst>
          </p:cNvPr>
          <p:cNvSpPr>
            <a:spLocks noGrp="1"/>
          </p:cNvSpPr>
          <p:nvPr>
            <p:ph type="body" idx="1"/>
          </p:nvPr>
        </p:nvSpPr>
        <p:spPr>
          <a:xfrm>
            <a:off x="143592" y="4204495"/>
            <a:ext cx="7004460" cy="1435380"/>
          </a:xfrm>
        </p:spPr>
        <p:txBody>
          <a:bodyPr>
            <a:no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6A331A5-326F-6924-707C-F30C37CF546D}"/>
              </a:ext>
            </a:extLst>
          </p:cNvPr>
          <p:cNvSpPr>
            <a:spLocks noGrp="1"/>
          </p:cNvSpPr>
          <p:nvPr>
            <p:ph type="dt" sz="half" idx="10"/>
          </p:nvPr>
        </p:nvSpPr>
        <p:spPr/>
        <p:txBody>
          <a:bodyPr/>
          <a:lstStyle/>
          <a:p>
            <a:fld id="{97901013-C3BF-4595-BE49-338D83AC0890}" type="datetimeFigureOut">
              <a:rPr lang="nl-BE" smtClean="0"/>
              <a:t>5/01/2024</a:t>
            </a:fld>
            <a:endParaRPr lang="nl-BE"/>
          </a:p>
        </p:txBody>
      </p:sp>
      <p:sp>
        <p:nvSpPr>
          <p:cNvPr id="5" name="Footer Placeholder 4">
            <a:extLst>
              <a:ext uri="{FF2B5EF4-FFF2-40B4-BE49-F238E27FC236}">
                <a16:creationId xmlns:a16="http://schemas.microsoft.com/office/drawing/2014/main" id="{153D651B-30EF-B193-9A20-22121E66C10A}"/>
              </a:ext>
            </a:extLst>
          </p:cNvPr>
          <p:cNvSpPr>
            <a:spLocks noGrp="1"/>
          </p:cNvSpPr>
          <p:nvPr>
            <p:ph type="ftr" sz="quarter" idx="11"/>
          </p:nvPr>
        </p:nvSpPr>
        <p:spPr/>
        <p:txBody>
          <a:bodyPr/>
          <a:lstStyle/>
          <a:p>
            <a:endParaRPr lang="nl-BE"/>
          </a:p>
        </p:txBody>
      </p:sp>
      <p:sp>
        <p:nvSpPr>
          <p:cNvPr id="28" name="Flowchart: Process 27">
            <a:extLst>
              <a:ext uri="{FF2B5EF4-FFF2-40B4-BE49-F238E27FC236}">
                <a16:creationId xmlns:a16="http://schemas.microsoft.com/office/drawing/2014/main" id="{456B65DA-4EDE-A2A2-1CD7-0B70A794BEE6}"/>
              </a:ext>
            </a:extLst>
          </p:cNvPr>
          <p:cNvSpPr/>
          <p:nvPr userDrawn="1"/>
        </p:nvSpPr>
        <p:spPr>
          <a:xfrm>
            <a:off x="10116" y="-31532"/>
            <a:ext cx="12181884" cy="818109"/>
          </a:xfrm>
          <a:prstGeom prst="flowChartProcess">
            <a:avLst/>
          </a:prstGeom>
          <a:gradFill>
            <a:gsLst>
              <a:gs pos="100000">
                <a:srgbClr val="700000"/>
              </a:gs>
              <a:gs pos="75000">
                <a:srgbClr val="B00000"/>
              </a:gs>
              <a:gs pos="50000">
                <a:srgbClr val="C00000"/>
              </a:gs>
              <a:gs pos="25000">
                <a:srgbClr val="FF1515"/>
              </a:gs>
              <a:gs pos="0">
                <a:srgbClr val="FF5757"/>
              </a:gs>
            </a:gsLst>
            <a:lin ang="27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dirty="0">
              <a:pattFill prst="pct70">
                <a:fgClr>
                  <a:srgbClr val="FF2D2D"/>
                </a:fgClr>
                <a:bgClr>
                  <a:schemeClr val="bg1"/>
                </a:bgClr>
              </a:pattFill>
            </a:endParaRPr>
          </a:p>
        </p:txBody>
      </p:sp>
      <p:pic>
        <p:nvPicPr>
          <p:cNvPr id="6" name="Picture 2">
            <a:extLst>
              <a:ext uri="{FF2B5EF4-FFF2-40B4-BE49-F238E27FC236}">
                <a16:creationId xmlns:a16="http://schemas.microsoft.com/office/drawing/2014/main" id="{414487D0-D9CF-091E-01AF-1909B1534F8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rot="10800000" flipH="1" flipV="1">
            <a:off x="10690252" y="133813"/>
            <a:ext cx="1363202" cy="487417"/>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11" descr="@Belgium-Forecasting-Centre">
            <a:extLst>
              <a:ext uri="{FF2B5EF4-FFF2-40B4-BE49-F238E27FC236}">
                <a16:creationId xmlns:a16="http://schemas.microsoft.com/office/drawing/2014/main" id="{7CE66807-ABF8-C411-C275-C2BB1D08771F}"/>
              </a:ext>
            </a:extLst>
          </p:cNvPr>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t="13593" b="4843"/>
          <a:stretch/>
        </p:blipFill>
        <p:spPr bwMode="auto">
          <a:xfrm>
            <a:off x="11130660" y="5992338"/>
            <a:ext cx="1061340" cy="865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00842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B402B-AC04-F911-5C3D-0EB73817ECCE}"/>
              </a:ext>
            </a:extLst>
          </p:cNvPr>
          <p:cNvSpPr>
            <a:spLocks noGrp="1"/>
          </p:cNvSpPr>
          <p:nvPr>
            <p:ph type="title"/>
          </p:nvPr>
        </p:nvSpPr>
        <p:spPr/>
        <p:txBody>
          <a:bodyPr/>
          <a:lstStyle/>
          <a:p>
            <a:r>
              <a:rPr lang="en-US"/>
              <a:t>Click to edit Master title style</a:t>
            </a:r>
            <a:endParaRPr lang="nl-BE"/>
          </a:p>
        </p:txBody>
      </p:sp>
      <p:sp>
        <p:nvSpPr>
          <p:cNvPr id="3" name="Content Placeholder 2">
            <a:extLst>
              <a:ext uri="{FF2B5EF4-FFF2-40B4-BE49-F238E27FC236}">
                <a16:creationId xmlns:a16="http://schemas.microsoft.com/office/drawing/2014/main" id="{10A388A3-9F5B-BB2B-787A-4143919FFC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Content Placeholder 3">
            <a:extLst>
              <a:ext uri="{FF2B5EF4-FFF2-40B4-BE49-F238E27FC236}">
                <a16:creationId xmlns:a16="http://schemas.microsoft.com/office/drawing/2014/main" id="{AFE24AA9-9D07-5599-E4DD-974282047E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Date Placeholder 4">
            <a:extLst>
              <a:ext uri="{FF2B5EF4-FFF2-40B4-BE49-F238E27FC236}">
                <a16:creationId xmlns:a16="http://schemas.microsoft.com/office/drawing/2014/main" id="{76A5AF4C-F016-2FA8-986B-3FEB52FF5DD6}"/>
              </a:ext>
            </a:extLst>
          </p:cNvPr>
          <p:cNvSpPr>
            <a:spLocks noGrp="1"/>
          </p:cNvSpPr>
          <p:nvPr>
            <p:ph type="dt" sz="half" idx="10"/>
          </p:nvPr>
        </p:nvSpPr>
        <p:spPr/>
        <p:txBody>
          <a:bodyPr/>
          <a:lstStyle/>
          <a:p>
            <a:fld id="{97901013-C3BF-4595-BE49-338D83AC0890}" type="datetimeFigureOut">
              <a:rPr lang="nl-BE" smtClean="0"/>
              <a:t>5/01/2024</a:t>
            </a:fld>
            <a:endParaRPr lang="nl-BE"/>
          </a:p>
        </p:txBody>
      </p:sp>
      <p:sp>
        <p:nvSpPr>
          <p:cNvPr id="6" name="Footer Placeholder 5">
            <a:extLst>
              <a:ext uri="{FF2B5EF4-FFF2-40B4-BE49-F238E27FC236}">
                <a16:creationId xmlns:a16="http://schemas.microsoft.com/office/drawing/2014/main" id="{1D26AC6F-275D-DB4B-F750-F0CDAA709C13}"/>
              </a:ext>
            </a:extLst>
          </p:cNvPr>
          <p:cNvSpPr>
            <a:spLocks noGrp="1"/>
          </p:cNvSpPr>
          <p:nvPr>
            <p:ph type="ftr" sz="quarter" idx="11"/>
          </p:nvPr>
        </p:nvSpPr>
        <p:spPr/>
        <p:txBody>
          <a:bodyPr/>
          <a:lstStyle/>
          <a:p>
            <a:endParaRPr lang="nl-BE"/>
          </a:p>
        </p:txBody>
      </p:sp>
      <p:sp>
        <p:nvSpPr>
          <p:cNvPr id="7" name="Slide Number Placeholder 6">
            <a:extLst>
              <a:ext uri="{FF2B5EF4-FFF2-40B4-BE49-F238E27FC236}">
                <a16:creationId xmlns:a16="http://schemas.microsoft.com/office/drawing/2014/main" id="{9D81000A-1EE2-BB3A-7DF2-CD46146B4074}"/>
              </a:ext>
            </a:extLst>
          </p:cNvPr>
          <p:cNvSpPr>
            <a:spLocks noGrp="1"/>
          </p:cNvSpPr>
          <p:nvPr>
            <p:ph type="sldNum" sz="quarter" idx="12"/>
          </p:nvPr>
        </p:nvSpPr>
        <p:spPr/>
        <p:txBody>
          <a:bodyPr/>
          <a:lstStyle/>
          <a:p>
            <a:fld id="{981B8505-D6C9-4A72-8B21-07ABB6A6FFEB}" type="slidenum">
              <a:rPr lang="nl-BE" smtClean="0"/>
              <a:t>‹#›</a:t>
            </a:fld>
            <a:endParaRPr lang="nl-BE"/>
          </a:p>
        </p:txBody>
      </p:sp>
    </p:spTree>
    <p:extLst>
      <p:ext uri="{BB962C8B-B14F-4D97-AF65-F5344CB8AC3E}">
        <p14:creationId xmlns:p14="http://schemas.microsoft.com/office/powerpoint/2010/main" val="2322881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3AA96-3E7C-406F-D655-74B720C953A1}"/>
              </a:ext>
            </a:extLst>
          </p:cNvPr>
          <p:cNvSpPr>
            <a:spLocks noGrp="1"/>
          </p:cNvSpPr>
          <p:nvPr>
            <p:ph type="title"/>
          </p:nvPr>
        </p:nvSpPr>
        <p:spPr>
          <a:xfrm>
            <a:off x="839788" y="365125"/>
            <a:ext cx="10515600" cy="1325563"/>
          </a:xfrm>
        </p:spPr>
        <p:txBody>
          <a:bodyPr/>
          <a:lstStyle/>
          <a:p>
            <a:r>
              <a:rPr lang="en-US"/>
              <a:t>Click to edit Master title style</a:t>
            </a:r>
            <a:endParaRPr lang="nl-BE"/>
          </a:p>
        </p:txBody>
      </p:sp>
      <p:sp>
        <p:nvSpPr>
          <p:cNvPr id="3" name="Text Placeholder 2">
            <a:extLst>
              <a:ext uri="{FF2B5EF4-FFF2-40B4-BE49-F238E27FC236}">
                <a16:creationId xmlns:a16="http://schemas.microsoft.com/office/drawing/2014/main" id="{00915A27-9C06-33FF-0419-1D8F3CD03D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4FFCC82-CF57-F841-C5E2-1298F1A8DA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Text Placeholder 4">
            <a:extLst>
              <a:ext uri="{FF2B5EF4-FFF2-40B4-BE49-F238E27FC236}">
                <a16:creationId xmlns:a16="http://schemas.microsoft.com/office/drawing/2014/main" id="{C5287486-8810-9902-ABFD-F415541409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2E8C25-E47D-6A97-E44E-A524E23141E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7" name="Date Placeholder 6">
            <a:extLst>
              <a:ext uri="{FF2B5EF4-FFF2-40B4-BE49-F238E27FC236}">
                <a16:creationId xmlns:a16="http://schemas.microsoft.com/office/drawing/2014/main" id="{750DAC86-5168-DF33-C672-9F48426A165D}"/>
              </a:ext>
            </a:extLst>
          </p:cNvPr>
          <p:cNvSpPr>
            <a:spLocks noGrp="1"/>
          </p:cNvSpPr>
          <p:nvPr>
            <p:ph type="dt" sz="half" idx="10"/>
          </p:nvPr>
        </p:nvSpPr>
        <p:spPr/>
        <p:txBody>
          <a:bodyPr/>
          <a:lstStyle/>
          <a:p>
            <a:fld id="{97901013-C3BF-4595-BE49-338D83AC0890}" type="datetimeFigureOut">
              <a:rPr lang="nl-BE" smtClean="0"/>
              <a:t>5/01/2024</a:t>
            </a:fld>
            <a:endParaRPr lang="nl-BE"/>
          </a:p>
        </p:txBody>
      </p:sp>
      <p:sp>
        <p:nvSpPr>
          <p:cNvPr id="8" name="Footer Placeholder 7">
            <a:extLst>
              <a:ext uri="{FF2B5EF4-FFF2-40B4-BE49-F238E27FC236}">
                <a16:creationId xmlns:a16="http://schemas.microsoft.com/office/drawing/2014/main" id="{7836F142-FD40-EBE6-B490-7598374D980D}"/>
              </a:ext>
            </a:extLst>
          </p:cNvPr>
          <p:cNvSpPr>
            <a:spLocks noGrp="1"/>
          </p:cNvSpPr>
          <p:nvPr>
            <p:ph type="ftr" sz="quarter" idx="11"/>
          </p:nvPr>
        </p:nvSpPr>
        <p:spPr/>
        <p:txBody>
          <a:bodyPr/>
          <a:lstStyle/>
          <a:p>
            <a:endParaRPr lang="nl-BE"/>
          </a:p>
        </p:txBody>
      </p:sp>
      <p:sp>
        <p:nvSpPr>
          <p:cNvPr id="9" name="Slide Number Placeholder 8">
            <a:extLst>
              <a:ext uri="{FF2B5EF4-FFF2-40B4-BE49-F238E27FC236}">
                <a16:creationId xmlns:a16="http://schemas.microsoft.com/office/drawing/2014/main" id="{AE52EE37-487F-44C0-E354-780AE8962D37}"/>
              </a:ext>
            </a:extLst>
          </p:cNvPr>
          <p:cNvSpPr>
            <a:spLocks noGrp="1"/>
          </p:cNvSpPr>
          <p:nvPr>
            <p:ph type="sldNum" sz="quarter" idx="12"/>
          </p:nvPr>
        </p:nvSpPr>
        <p:spPr/>
        <p:txBody>
          <a:bodyPr/>
          <a:lstStyle/>
          <a:p>
            <a:fld id="{981B8505-D6C9-4A72-8B21-07ABB6A6FFEB}" type="slidenum">
              <a:rPr lang="nl-BE" smtClean="0"/>
              <a:t>‹#›</a:t>
            </a:fld>
            <a:endParaRPr lang="nl-BE"/>
          </a:p>
        </p:txBody>
      </p:sp>
    </p:spTree>
    <p:extLst>
      <p:ext uri="{BB962C8B-B14F-4D97-AF65-F5344CB8AC3E}">
        <p14:creationId xmlns:p14="http://schemas.microsoft.com/office/powerpoint/2010/main" val="42645068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E8965-F2EC-A9BE-A513-166387255839}"/>
              </a:ext>
            </a:extLst>
          </p:cNvPr>
          <p:cNvSpPr>
            <a:spLocks noGrp="1"/>
          </p:cNvSpPr>
          <p:nvPr>
            <p:ph type="title"/>
          </p:nvPr>
        </p:nvSpPr>
        <p:spPr/>
        <p:txBody>
          <a:bodyPr/>
          <a:lstStyle/>
          <a:p>
            <a:r>
              <a:rPr lang="en-US"/>
              <a:t>Click to edit Master title style</a:t>
            </a:r>
            <a:endParaRPr lang="nl-BE"/>
          </a:p>
        </p:txBody>
      </p:sp>
      <p:sp>
        <p:nvSpPr>
          <p:cNvPr id="3" name="Date Placeholder 2">
            <a:extLst>
              <a:ext uri="{FF2B5EF4-FFF2-40B4-BE49-F238E27FC236}">
                <a16:creationId xmlns:a16="http://schemas.microsoft.com/office/drawing/2014/main" id="{16DBB55D-1159-084D-EBEE-ED2F8741D4BA}"/>
              </a:ext>
            </a:extLst>
          </p:cNvPr>
          <p:cNvSpPr>
            <a:spLocks noGrp="1"/>
          </p:cNvSpPr>
          <p:nvPr>
            <p:ph type="dt" sz="half" idx="10"/>
          </p:nvPr>
        </p:nvSpPr>
        <p:spPr/>
        <p:txBody>
          <a:bodyPr/>
          <a:lstStyle/>
          <a:p>
            <a:fld id="{97901013-C3BF-4595-BE49-338D83AC0890}" type="datetimeFigureOut">
              <a:rPr lang="nl-BE" smtClean="0"/>
              <a:t>5/01/2024</a:t>
            </a:fld>
            <a:endParaRPr lang="nl-BE"/>
          </a:p>
        </p:txBody>
      </p:sp>
      <p:sp>
        <p:nvSpPr>
          <p:cNvPr id="4" name="Footer Placeholder 3">
            <a:extLst>
              <a:ext uri="{FF2B5EF4-FFF2-40B4-BE49-F238E27FC236}">
                <a16:creationId xmlns:a16="http://schemas.microsoft.com/office/drawing/2014/main" id="{B4E01984-94B4-DC36-DFCC-85C43FA28652}"/>
              </a:ext>
            </a:extLst>
          </p:cNvPr>
          <p:cNvSpPr>
            <a:spLocks noGrp="1"/>
          </p:cNvSpPr>
          <p:nvPr>
            <p:ph type="ftr" sz="quarter" idx="11"/>
          </p:nvPr>
        </p:nvSpPr>
        <p:spPr/>
        <p:txBody>
          <a:bodyPr/>
          <a:lstStyle/>
          <a:p>
            <a:endParaRPr lang="nl-BE"/>
          </a:p>
        </p:txBody>
      </p:sp>
      <p:sp>
        <p:nvSpPr>
          <p:cNvPr id="5" name="Slide Number Placeholder 4">
            <a:extLst>
              <a:ext uri="{FF2B5EF4-FFF2-40B4-BE49-F238E27FC236}">
                <a16:creationId xmlns:a16="http://schemas.microsoft.com/office/drawing/2014/main" id="{7193210B-8988-D452-87BC-65152B3D637C}"/>
              </a:ext>
            </a:extLst>
          </p:cNvPr>
          <p:cNvSpPr>
            <a:spLocks noGrp="1"/>
          </p:cNvSpPr>
          <p:nvPr>
            <p:ph type="sldNum" sz="quarter" idx="12"/>
          </p:nvPr>
        </p:nvSpPr>
        <p:spPr/>
        <p:txBody>
          <a:bodyPr/>
          <a:lstStyle/>
          <a:p>
            <a:fld id="{981B8505-D6C9-4A72-8B21-07ABB6A6FFEB}" type="slidenum">
              <a:rPr lang="nl-BE" smtClean="0"/>
              <a:t>‹#›</a:t>
            </a:fld>
            <a:endParaRPr lang="nl-BE"/>
          </a:p>
        </p:txBody>
      </p:sp>
    </p:spTree>
    <p:extLst>
      <p:ext uri="{BB962C8B-B14F-4D97-AF65-F5344CB8AC3E}">
        <p14:creationId xmlns:p14="http://schemas.microsoft.com/office/powerpoint/2010/main" val="19940940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55F328-806F-2C7C-F71A-14CDFEDA00A7}"/>
              </a:ext>
            </a:extLst>
          </p:cNvPr>
          <p:cNvSpPr>
            <a:spLocks noGrp="1"/>
          </p:cNvSpPr>
          <p:nvPr>
            <p:ph type="dt" sz="half" idx="10"/>
          </p:nvPr>
        </p:nvSpPr>
        <p:spPr/>
        <p:txBody>
          <a:bodyPr/>
          <a:lstStyle/>
          <a:p>
            <a:fld id="{97901013-C3BF-4595-BE49-338D83AC0890}" type="datetimeFigureOut">
              <a:rPr lang="nl-BE" smtClean="0"/>
              <a:t>5/01/2024</a:t>
            </a:fld>
            <a:endParaRPr lang="nl-BE"/>
          </a:p>
        </p:txBody>
      </p:sp>
      <p:sp>
        <p:nvSpPr>
          <p:cNvPr id="3" name="Footer Placeholder 2">
            <a:extLst>
              <a:ext uri="{FF2B5EF4-FFF2-40B4-BE49-F238E27FC236}">
                <a16:creationId xmlns:a16="http://schemas.microsoft.com/office/drawing/2014/main" id="{07EC64C0-7B8C-3E30-B72F-E43482218593}"/>
              </a:ext>
            </a:extLst>
          </p:cNvPr>
          <p:cNvSpPr>
            <a:spLocks noGrp="1"/>
          </p:cNvSpPr>
          <p:nvPr>
            <p:ph type="ftr" sz="quarter" idx="11"/>
          </p:nvPr>
        </p:nvSpPr>
        <p:spPr/>
        <p:txBody>
          <a:bodyPr/>
          <a:lstStyle/>
          <a:p>
            <a:endParaRPr lang="nl-BE"/>
          </a:p>
        </p:txBody>
      </p:sp>
      <p:sp>
        <p:nvSpPr>
          <p:cNvPr id="4" name="Slide Number Placeholder 3">
            <a:extLst>
              <a:ext uri="{FF2B5EF4-FFF2-40B4-BE49-F238E27FC236}">
                <a16:creationId xmlns:a16="http://schemas.microsoft.com/office/drawing/2014/main" id="{D4974567-4E2F-C8B8-2078-399E3D630AED}"/>
              </a:ext>
            </a:extLst>
          </p:cNvPr>
          <p:cNvSpPr>
            <a:spLocks noGrp="1"/>
          </p:cNvSpPr>
          <p:nvPr>
            <p:ph type="sldNum" sz="quarter" idx="12"/>
          </p:nvPr>
        </p:nvSpPr>
        <p:spPr/>
        <p:txBody>
          <a:bodyPr/>
          <a:lstStyle/>
          <a:p>
            <a:fld id="{981B8505-D6C9-4A72-8B21-07ABB6A6FFEB}" type="slidenum">
              <a:rPr lang="nl-BE" smtClean="0"/>
              <a:t>‹#›</a:t>
            </a:fld>
            <a:endParaRPr lang="nl-BE"/>
          </a:p>
        </p:txBody>
      </p:sp>
    </p:spTree>
    <p:extLst>
      <p:ext uri="{BB962C8B-B14F-4D97-AF65-F5344CB8AC3E}">
        <p14:creationId xmlns:p14="http://schemas.microsoft.com/office/powerpoint/2010/main" val="24548123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33AB0-3C7E-34D0-6CFF-F230C87757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BE"/>
          </a:p>
        </p:txBody>
      </p:sp>
      <p:sp>
        <p:nvSpPr>
          <p:cNvPr id="3" name="Content Placeholder 2">
            <a:extLst>
              <a:ext uri="{FF2B5EF4-FFF2-40B4-BE49-F238E27FC236}">
                <a16:creationId xmlns:a16="http://schemas.microsoft.com/office/drawing/2014/main" id="{8DBAAB52-B1E0-AED7-6E43-33D15876FA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ext Placeholder 3">
            <a:extLst>
              <a:ext uri="{FF2B5EF4-FFF2-40B4-BE49-F238E27FC236}">
                <a16:creationId xmlns:a16="http://schemas.microsoft.com/office/drawing/2014/main" id="{240D9C43-3CCC-87BD-0540-177B2C55B8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8DF391-D5BD-A81C-F848-6E835A8F3F8C}"/>
              </a:ext>
            </a:extLst>
          </p:cNvPr>
          <p:cNvSpPr>
            <a:spLocks noGrp="1"/>
          </p:cNvSpPr>
          <p:nvPr>
            <p:ph type="dt" sz="half" idx="10"/>
          </p:nvPr>
        </p:nvSpPr>
        <p:spPr/>
        <p:txBody>
          <a:bodyPr/>
          <a:lstStyle/>
          <a:p>
            <a:fld id="{97901013-C3BF-4595-BE49-338D83AC0890}" type="datetimeFigureOut">
              <a:rPr lang="nl-BE" smtClean="0"/>
              <a:t>5/01/2024</a:t>
            </a:fld>
            <a:endParaRPr lang="nl-BE"/>
          </a:p>
        </p:txBody>
      </p:sp>
      <p:sp>
        <p:nvSpPr>
          <p:cNvPr id="6" name="Footer Placeholder 5">
            <a:extLst>
              <a:ext uri="{FF2B5EF4-FFF2-40B4-BE49-F238E27FC236}">
                <a16:creationId xmlns:a16="http://schemas.microsoft.com/office/drawing/2014/main" id="{A0FD137F-ADF6-04C7-2654-D995B5DD1CAD}"/>
              </a:ext>
            </a:extLst>
          </p:cNvPr>
          <p:cNvSpPr>
            <a:spLocks noGrp="1"/>
          </p:cNvSpPr>
          <p:nvPr>
            <p:ph type="ftr" sz="quarter" idx="11"/>
          </p:nvPr>
        </p:nvSpPr>
        <p:spPr/>
        <p:txBody>
          <a:bodyPr/>
          <a:lstStyle/>
          <a:p>
            <a:endParaRPr lang="nl-BE"/>
          </a:p>
        </p:txBody>
      </p:sp>
      <p:sp>
        <p:nvSpPr>
          <p:cNvPr id="7" name="Slide Number Placeholder 6">
            <a:extLst>
              <a:ext uri="{FF2B5EF4-FFF2-40B4-BE49-F238E27FC236}">
                <a16:creationId xmlns:a16="http://schemas.microsoft.com/office/drawing/2014/main" id="{D747E863-EBC3-2659-0CE1-1F4F4562D1D6}"/>
              </a:ext>
            </a:extLst>
          </p:cNvPr>
          <p:cNvSpPr>
            <a:spLocks noGrp="1"/>
          </p:cNvSpPr>
          <p:nvPr>
            <p:ph type="sldNum" sz="quarter" idx="12"/>
          </p:nvPr>
        </p:nvSpPr>
        <p:spPr/>
        <p:txBody>
          <a:bodyPr/>
          <a:lstStyle/>
          <a:p>
            <a:fld id="{981B8505-D6C9-4A72-8B21-07ABB6A6FFEB}" type="slidenum">
              <a:rPr lang="nl-BE" smtClean="0"/>
              <a:t>‹#›</a:t>
            </a:fld>
            <a:endParaRPr lang="nl-BE"/>
          </a:p>
        </p:txBody>
      </p:sp>
    </p:spTree>
    <p:extLst>
      <p:ext uri="{BB962C8B-B14F-4D97-AF65-F5344CB8AC3E}">
        <p14:creationId xmlns:p14="http://schemas.microsoft.com/office/powerpoint/2010/main" val="39297938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F6F6C-07E0-F49B-2F50-E427453C5B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BE"/>
          </a:p>
        </p:txBody>
      </p:sp>
      <p:sp>
        <p:nvSpPr>
          <p:cNvPr id="3" name="Picture Placeholder 2">
            <a:extLst>
              <a:ext uri="{FF2B5EF4-FFF2-40B4-BE49-F238E27FC236}">
                <a16:creationId xmlns:a16="http://schemas.microsoft.com/office/drawing/2014/main" id="{31D8BC05-4DE4-7CE0-6979-2A4526F7CB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nl-BE"/>
          </a:p>
        </p:txBody>
      </p:sp>
      <p:sp>
        <p:nvSpPr>
          <p:cNvPr id="4" name="Text Placeholder 3">
            <a:extLst>
              <a:ext uri="{FF2B5EF4-FFF2-40B4-BE49-F238E27FC236}">
                <a16:creationId xmlns:a16="http://schemas.microsoft.com/office/drawing/2014/main" id="{AE11D88D-8221-2D75-1EA2-4EDE7CF7E4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904B3F-2A6A-FF77-F273-6FED1EDDB933}"/>
              </a:ext>
            </a:extLst>
          </p:cNvPr>
          <p:cNvSpPr>
            <a:spLocks noGrp="1"/>
          </p:cNvSpPr>
          <p:nvPr>
            <p:ph type="dt" sz="half" idx="10"/>
          </p:nvPr>
        </p:nvSpPr>
        <p:spPr/>
        <p:txBody>
          <a:bodyPr/>
          <a:lstStyle/>
          <a:p>
            <a:fld id="{97901013-C3BF-4595-BE49-338D83AC0890}" type="datetimeFigureOut">
              <a:rPr lang="nl-BE" smtClean="0"/>
              <a:t>5/01/2024</a:t>
            </a:fld>
            <a:endParaRPr lang="nl-BE"/>
          </a:p>
        </p:txBody>
      </p:sp>
      <p:sp>
        <p:nvSpPr>
          <p:cNvPr id="6" name="Footer Placeholder 5">
            <a:extLst>
              <a:ext uri="{FF2B5EF4-FFF2-40B4-BE49-F238E27FC236}">
                <a16:creationId xmlns:a16="http://schemas.microsoft.com/office/drawing/2014/main" id="{DCFB9E1A-906A-37F3-F40C-C2BA6280DD91}"/>
              </a:ext>
            </a:extLst>
          </p:cNvPr>
          <p:cNvSpPr>
            <a:spLocks noGrp="1"/>
          </p:cNvSpPr>
          <p:nvPr>
            <p:ph type="ftr" sz="quarter" idx="11"/>
          </p:nvPr>
        </p:nvSpPr>
        <p:spPr/>
        <p:txBody>
          <a:bodyPr/>
          <a:lstStyle/>
          <a:p>
            <a:endParaRPr lang="nl-BE"/>
          </a:p>
        </p:txBody>
      </p:sp>
      <p:sp>
        <p:nvSpPr>
          <p:cNvPr id="7" name="Slide Number Placeholder 6">
            <a:extLst>
              <a:ext uri="{FF2B5EF4-FFF2-40B4-BE49-F238E27FC236}">
                <a16:creationId xmlns:a16="http://schemas.microsoft.com/office/drawing/2014/main" id="{55EF22BA-B7C0-E1A5-232A-A6CCD633A007}"/>
              </a:ext>
            </a:extLst>
          </p:cNvPr>
          <p:cNvSpPr>
            <a:spLocks noGrp="1"/>
          </p:cNvSpPr>
          <p:nvPr>
            <p:ph type="sldNum" sz="quarter" idx="12"/>
          </p:nvPr>
        </p:nvSpPr>
        <p:spPr/>
        <p:txBody>
          <a:bodyPr/>
          <a:lstStyle/>
          <a:p>
            <a:fld id="{981B8505-D6C9-4A72-8B21-07ABB6A6FFEB}" type="slidenum">
              <a:rPr lang="nl-BE" smtClean="0"/>
              <a:t>‹#›</a:t>
            </a:fld>
            <a:endParaRPr lang="nl-BE"/>
          </a:p>
        </p:txBody>
      </p:sp>
    </p:spTree>
    <p:extLst>
      <p:ext uri="{BB962C8B-B14F-4D97-AF65-F5344CB8AC3E}">
        <p14:creationId xmlns:p14="http://schemas.microsoft.com/office/powerpoint/2010/main" val="178613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E94C4C-E5E9-489B-D359-D213E222DF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nl-BE"/>
          </a:p>
        </p:txBody>
      </p:sp>
      <p:sp>
        <p:nvSpPr>
          <p:cNvPr id="3" name="Text Placeholder 2">
            <a:extLst>
              <a:ext uri="{FF2B5EF4-FFF2-40B4-BE49-F238E27FC236}">
                <a16:creationId xmlns:a16="http://schemas.microsoft.com/office/drawing/2014/main" id="{4D33F8B5-E14E-9F6A-444D-F7078B28AD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a:extLst>
              <a:ext uri="{FF2B5EF4-FFF2-40B4-BE49-F238E27FC236}">
                <a16:creationId xmlns:a16="http://schemas.microsoft.com/office/drawing/2014/main" id="{0E75AE60-D789-6C2F-2B34-09120FA72C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901013-C3BF-4595-BE49-338D83AC0890}" type="datetimeFigureOut">
              <a:rPr lang="nl-BE" smtClean="0"/>
              <a:t>5/01/2024</a:t>
            </a:fld>
            <a:endParaRPr lang="nl-BE"/>
          </a:p>
        </p:txBody>
      </p:sp>
      <p:sp>
        <p:nvSpPr>
          <p:cNvPr id="5" name="Footer Placeholder 4">
            <a:extLst>
              <a:ext uri="{FF2B5EF4-FFF2-40B4-BE49-F238E27FC236}">
                <a16:creationId xmlns:a16="http://schemas.microsoft.com/office/drawing/2014/main" id="{CD091127-2E29-831F-6904-6A6CDE5E01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a:p>
        </p:txBody>
      </p:sp>
      <p:sp>
        <p:nvSpPr>
          <p:cNvPr id="6" name="Slide Number Placeholder 5">
            <a:extLst>
              <a:ext uri="{FF2B5EF4-FFF2-40B4-BE49-F238E27FC236}">
                <a16:creationId xmlns:a16="http://schemas.microsoft.com/office/drawing/2014/main" id="{30F632C2-A306-D398-E9A1-26D0FC4624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1B8505-D6C9-4A72-8B21-07ABB6A6FFEB}" type="slidenum">
              <a:rPr lang="nl-BE" smtClean="0"/>
              <a:t>‹#›</a:t>
            </a:fld>
            <a:endParaRPr lang="nl-BE"/>
          </a:p>
        </p:txBody>
      </p:sp>
    </p:spTree>
    <p:extLst>
      <p:ext uri="{BB962C8B-B14F-4D97-AF65-F5344CB8AC3E}">
        <p14:creationId xmlns:p14="http://schemas.microsoft.com/office/powerpoint/2010/main" val="38154517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2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mckinsey.com/capabilities/quantumblack/our-insights/the-state-of-ai-in-2023-generative-ais-breakout-year"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7.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hyperlink" Target="https://github.blog/2022-09-07-research-quantifying-github-copilots-impact-on-developer-productivity-and-happiness/"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3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69.jpeg"/></Relationships>
</file>

<file path=ppt/slides/_rels/slide36.xml.rels><?xml version="1.0" encoding="UTF-8" standalone="yes"?>
<Relationships xmlns="http://schemas.openxmlformats.org/package/2006/relationships"><Relationship Id="rId3" Type="http://schemas.openxmlformats.org/officeDocument/2006/relationships/image" Target="../media/image70.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37.xml.rels><?xml version="1.0" encoding="UTF-8" standalone="yes"?>
<Relationships xmlns="http://schemas.openxmlformats.org/package/2006/relationships"><Relationship Id="rId3" Type="http://schemas.openxmlformats.org/officeDocument/2006/relationships/image" Target="../media/image71.jpeg"/><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73.png"/><Relationship Id="rId4" Type="http://schemas.openxmlformats.org/officeDocument/2006/relationships/image" Target="../media/image72.png"/></Relationships>
</file>

<file path=ppt/slides/_rels/slide38.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77.svg"/><Relationship Id="rId5" Type="http://schemas.openxmlformats.org/officeDocument/2006/relationships/image" Target="../media/image76.png"/><Relationship Id="rId4" Type="http://schemas.openxmlformats.org/officeDocument/2006/relationships/image" Target="../media/image75.svg"/></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forbes.com/advisor/in/business/ai-statistic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www.youtube.com/watch?v=hJP5GqnTrNo&amp;t=753s"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9CCE3-CB20-7025-55D5-AAA64A22D9DC}"/>
              </a:ext>
            </a:extLst>
          </p:cNvPr>
          <p:cNvSpPr>
            <a:spLocks noGrp="1"/>
          </p:cNvSpPr>
          <p:nvPr>
            <p:ph type="ctrTitle"/>
          </p:nvPr>
        </p:nvSpPr>
        <p:spPr>
          <a:xfrm>
            <a:off x="192531" y="2611492"/>
            <a:ext cx="11757125" cy="1330216"/>
          </a:xfrm>
        </p:spPr>
        <p:txBody>
          <a:bodyPr>
            <a:normAutofit/>
          </a:bodyPr>
          <a:lstStyle/>
          <a:p>
            <a:r>
              <a:rPr lang="en-US" sz="4400" dirty="0"/>
              <a:t>Beyond the Hype: Exploring the use of Large Language Models (LLMs) for Researchers</a:t>
            </a:r>
            <a:endParaRPr lang="nl-BE" sz="4400" dirty="0"/>
          </a:p>
        </p:txBody>
      </p:sp>
      <p:sp>
        <p:nvSpPr>
          <p:cNvPr id="3" name="Subtitle 2">
            <a:extLst>
              <a:ext uri="{FF2B5EF4-FFF2-40B4-BE49-F238E27FC236}">
                <a16:creationId xmlns:a16="http://schemas.microsoft.com/office/drawing/2014/main" id="{B1FBC58B-D174-DC7F-8E39-5714E52CA4BA}"/>
              </a:ext>
            </a:extLst>
          </p:cNvPr>
          <p:cNvSpPr>
            <a:spLocks noGrp="1"/>
          </p:cNvSpPr>
          <p:nvPr>
            <p:ph type="subTitle" idx="1"/>
          </p:nvPr>
        </p:nvSpPr>
        <p:spPr>
          <a:xfrm>
            <a:off x="793529" y="4751083"/>
            <a:ext cx="10237578" cy="461666"/>
          </a:xfrm>
        </p:spPr>
        <p:txBody>
          <a:bodyPr>
            <a:normAutofit fontScale="92500" lnSpcReduction="20000"/>
          </a:bodyPr>
          <a:lstStyle/>
          <a:p>
            <a:r>
              <a:rPr lang="en-US" sz="3200" dirty="0"/>
              <a:t>Early Career Forecasters (ECF) Webinar</a:t>
            </a:r>
            <a:endParaRPr lang="nl-BE" sz="3200" dirty="0"/>
          </a:p>
        </p:txBody>
      </p:sp>
      <p:grpSp>
        <p:nvGrpSpPr>
          <p:cNvPr id="22" name="Google Shape;2576;p48">
            <a:extLst>
              <a:ext uri="{FF2B5EF4-FFF2-40B4-BE49-F238E27FC236}">
                <a16:creationId xmlns:a16="http://schemas.microsoft.com/office/drawing/2014/main" id="{50AE3F81-3CE5-7F12-4F3F-5F1BC62D6E7C}"/>
              </a:ext>
            </a:extLst>
          </p:cNvPr>
          <p:cNvGrpSpPr/>
          <p:nvPr/>
        </p:nvGrpSpPr>
        <p:grpSpPr>
          <a:xfrm>
            <a:off x="9750488" y="5686005"/>
            <a:ext cx="1847461" cy="802432"/>
            <a:chOff x="-1597345" y="233060"/>
            <a:chExt cx="9980362" cy="3571176"/>
          </a:xfrm>
        </p:grpSpPr>
        <p:sp>
          <p:nvSpPr>
            <p:cNvPr id="23" name="Google Shape;2577;p48">
              <a:extLst>
                <a:ext uri="{FF2B5EF4-FFF2-40B4-BE49-F238E27FC236}">
                  <a16:creationId xmlns:a16="http://schemas.microsoft.com/office/drawing/2014/main" id="{AAE08536-E0B4-9E43-53DC-1333098DC610}"/>
                </a:ext>
              </a:extLst>
            </p:cNvPr>
            <p:cNvSpPr/>
            <p:nvPr/>
          </p:nvSpPr>
          <p:spPr>
            <a:xfrm rot="10800000" flipH="1">
              <a:off x="-1597345" y="1616463"/>
              <a:ext cx="2376671" cy="2156850"/>
            </a:xfrm>
            <a:custGeom>
              <a:avLst/>
              <a:gdLst/>
              <a:ahLst/>
              <a:cxnLst/>
              <a:rect l="l" t="t" r="r" b="b"/>
              <a:pathLst>
                <a:path w="2376671" h="2156850" extrusionOk="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4" name="Google Shape;2578;p48">
              <a:extLst>
                <a:ext uri="{FF2B5EF4-FFF2-40B4-BE49-F238E27FC236}">
                  <a16:creationId xmlns:a16="http://schemas.microsoft.com/office/drawing/2014/main" id="{40A6E5D5-7966-E23C-174E-D40EA9D1A97E}"/>
                </a:ext>
              </a:extLst>
            </p:cNvPr>
            <p:cNvSpPr/>
            <p:nvPr/>
          </p:nvSpPr>
          <p:spPr>
            <a:xfrm rot="10800000" flipH="1">
              <a:off x="943753" y="1616470"/>
              <a:ext cx="669528" cy="2156859"/>
            </a:xfrm>
            <a:custGeom>
              <a:avLst/>
              <a:gdLst/>
              <a:ahLst/>
              <a:cxnLst/>
              <a:rect l="l" t="t" r="r" b="b"/>
              <a:pathLst>
                <a:path w="669528" h="2156859" extrusionOk="0">
                  <a:moveTo>
                    <a:pt x="669528" y="140"/>
                  </a:moveTo>
                  <a:lnTo>
                    <a:pt x="0" y="140"/>
                  </a:lnTo>
                  <a:lnTo>
                    <a:pt x="0" y="2157000"/>
                  </a:lnTo>
                  <a:lnTo>
                    <a:pt x="669528" y="215700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5" name="Google Shape;2579;p48">
              <a:extLst>
                <a:ext uri="{FF2B5EF4-FFF2-40B4-BE49-F238E27FC236}">
                  <a16:creationId xmlns:a16="http://schemas.microsoft.com/office/drawing/2014/main" id="{45CE2045-2E35-8629-67C0-2F2621789960}"/>
                </a:ext>
              </a:extLst>
            </p:cNvPr>
            <p:cNvSpPr/>
            <p:nvPr/>
          </p:nvSpPr>
          <p:spPr>
            <a:xfrm rot="10800000" flipH="1">
              <a:off x="1773807" y="1616468"/>
              <a:ext cx="2376670" cy="2156860"/>
            </a:xfrm>
            <a:custGeom>
              <a:avLst/>
              <a:gdLst/>
              <a:ahLst/>
              <a:cxnLst/>
              <a:rect l="l" t="t" r="r" b="b"/>
              <a:pathLst>
                <a:path w="2376670" h="2156860" extrusionOk="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nvGrpSpPr>
            <p:cNvPr id="26" name="Google Shape;2580;p48">
              <a:extLst>
                <a:ext uri="{FF2B5EF4-FFF2-40B4-BE49-F238E27FC236}">
                  <a16:creationId xmlns:a16="http://schemas.microsoft.com/office/drawing/2014/main" id="{A00D422D-6929-DEFF-10C1-36A17D3CC402}"/>
                </a:ext>
              </a:extLst>
            </p:cNvPr>
            <p:cNvGrpSpPr/>
            <p:nvPr/>
          </p:nvGrpSpPr>
          <p:grpSpPr>
            <a:xfrm>
              <a:off x="184698" y="233060"/>
              <a:ext cx="8198319" cy="3571176"/>
              <a:chOff x="184698" y="233060"/>
              <a:chExt cx="8198319" cy="3571176"/>
            </a:xfrm>
          </p:grpSpPr>
          <p:sp>
            <p:nvSpPr>
              <p:cNvPr id="27" name="Google Shape;2581;p48">
                <a:extLst>
                  <a:ext uri="{FF2B5EF4-FFF2-40B4-BE49-F238E27FC236}">
                    <a16:creationId xmlns:a16="http://schemas.microsoft.com/office/drawing/2014/main" id="{E9A7E0B4-5852-46EC-7BBF-8EEF12719DA1}"/>
                  </a:ext>
                </a:extLst>
              </p:cNvPr>
              <p:cNvSpPr/>
              <p:nvPr/>
            </p:nvSpPr>
            <p:spPr>
              <a:xfrm rot="10800000" flipH="1">
                <a:off x="4181769" y="1585525"/>
                <a:ext cx="2192617" cy="2218711"/>
              </a:xfrm>
              <a:custGeom>
                <a:avLst/>
                <a:gdLst/>
                <a:ahLst/>
                <a:cxnLst/>
                <a:rect l="l" t="t" r="r" b="b"/>
                <a:pathLst>
                  <a:path w="2192617" h="2218711" extrusionOk="0">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8" name="Google Shape;2582;p48">
                <a:extLst>
                  <a:ext uri="{FF2B5EF4-FFF2-40B4-BE49-F238E27FC236}">
                    <a16:creationId xmlns:a16="http://schemas.microsoft.com/office/drawing/2014/main" id="{A1DA1AB8-09AD-28C9-6B99-084CE2D4983D}"/>
                  </a:ext>
                </a:extLst>
              </p:cNvPr>
              <p:cNvSpPr/>
              <p:nvPr/>
            </p:nvSpPr>
            <p:spPr>
              <a:xfrm rot="10800000" flipH="1">
                <a:off x="6491878" y="1585525"/>
                <a:ext cx="1891136" cy="2218701"/>
              </a:xfrm>
              <a:custGeom>
                <a:avLst/>
                <a:gdLst/>
                <a:ahLst/>
                <a:cxnLst/>
                <a:rect l="l" t="t" r="r" b="b"/>
                <a:pathLst>
                  <a:path w="1891136" h="2218701" extrusionOk="0">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9" name="Google Shape;2583;p48">
                <a:extLst>
                  <a:ext uri="{FF2B5EF4-FFF2-40B4-BE49-F238E27FC236}">
                    <a16:creationId xmlns:a16="http://schemas.microsoft.com/office/drawing/2014/main" id="{600FEDC8-4C65-81AE-2AEE-043B2FE59B00}"/>
                  </a:ext>
                </a:extLst>
              </p:cNvPr>
              <p:cNvSpPr/>
              <p:nvPr/>
            </p:nvSpPr>
            <p:spPr>
              <a:xfrm rot="10800000" flipH="1">
                <a:off x="2964500" y="341269"/>
                <a:ext cx="507440" cy="711794"/>
              </a:xfrm>
              <a:custGeom>
                <a:avLst/>
                <a:gdLst/>
                <a:ahLst/>
                <a:cxnLst/>
                <a:rect l="l" t="t" r="r" b="b"/>
                <a:pathLst>
                  <a:path w="507440" h="711794" extrusionOk="0">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0" name="Google Shape;2584;p48">
                <a:extLst>
                  <a:ext uri="{FF2B5EF4-FFF2-40B4-BE49-F238E27FC236}">
                    <a16:creationId xmlns:a16="http://schemas.microsoft.com/office/drawing/2014/main" id="{A948ABAF-2041-FF54-345A-23CAE16FAE5F}"/>
                  </a:ext>
                </a:extLst>
              </p:cNvPr>
              <p:cNvSpPr/>
              <p:nvPr/>
            </p:nvSpPr>
            <p:spPr>
              <a:xfrm rot="10800000" flipH="1">
                <a:off x="3546906" y="511524"/>
                <a:ext cx="547820" cy="550199"/>
              </a:xfrm>
              <a:custGeom>
                <a:avLst/>
                <a:gdLst/>
                <a:ahLst/>
                <a:cxnLst/>
                <a:rect l="l" t="t" r="r" b="b"/>
                <a:pathLst>
                  <a:path w="547820" h="550199" extrusionOk="0">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1" name="Google Shape;2585;p48">
                <a:extLst>
                  <a:ext uri="{FF2B5EF4-FFF2-40B4-BE49-F238E27FC236}">
                    <a16:creationId xmlns:a16="http://schemas.microsoft.com/office/drawing/2014/main" id="{1A059256-35A0-BFBA-2A37-A3AA4E97BAFB}"/>
                  </a:ext>
                </a:extLst>
              </p:cNvPr>
              <p:cNvSpPr/>
              <p:nvPr/>
            </p:nvSpPr>
            <p:spPr>
              <a:xfrm rot="10800000" flipH="1">
                <a:off x="4139893" y="511523"/>
                <a:ext cx="554538" cy="804135"/>
              </a:xfrm>
              <a:custGeom>
                <a:avLst/>
                <a:gdLst/>
                <a:ahLst/>
                <a:cxnLst/>
                <a:rect l="l" t="t" r="r" b="b"/>
                <a:pathLst>
                  <a:path w="554538" h="804135" extrusionOk="0">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2" name="Google Shape;2586;p48">
                <a:extLst>
                  <a:ext uri="{FF2B5EF4-FFF2-40B4-BE49-F238E27FC236}">
                    <a16:creationId xmlns:a16="http://schemas.microsoft.com/office/drawing/2014/main" id="{1E7694B6-EFDA-E069-893A-E811DCD6731D}"/>
                  </a:ext>
                </a:extLst>
              </p:cNvPr>
              <p:cNvSpPr/>
              <p:nvPr/>
            </p:nvSpPr>
            <p:spPr>
              <a:xfrm rot="10800000" flipH="1">
                <a:off x="4772277" y="511525"/>
                <a:ext cx="529557" cy="550199"/>
              </a:xfrm>
              <a:custGeom>
                <a:avLst/>
                <a:gdLst/>
                <a:ahLst/>
                <a:cxnLst/>
                <a:rect l="l" t="t" r="r" b="b"/>
                <a:pathLst>
                  <a:path w="529557" h="550199" extrusionOk="0">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3" name="Google Shape;2587;p48">
                <a:extLst>
                  <a:ext uri="{FF2B5EF4-FFF2-40B4-BE49-F238E27FC236}">
                    <a16:creationId xmlns:a16="http://schemas.microsoft.com/office/drawing/2014/main" id="{D493E06E-C8AC-CDAA-7B00-FE97E2FA62B1}"/>
                  </a:ext>
                </a:extLst>
              </p:cNvPr>
              <p:cNvSpPr/>
              <p:nvPr/>
            </p:nvSpPr>
            <p:spPr>
              <a:xfrm rot="10800000" flipH="1">
                <a:off x="5351810" y="511523"/>
                <a:ext cx="442089" cy="550199"/>
              </a:xfrm>
              <a:custGeom>
                <a:avLst/>
                <a:gdLst/>
                <a:ahLst/>
                <a:cxnLst/>
                <a:rect l="l" t="t" r="r" b="b"/>
                <a:pathLst>
                  <a:path w="442089" h="550199" extrusionOk="0">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4" name="Google Shape;2588;p48">
                <a:extLst>
                  <a:ext uri="{FF2B5EF4-FFF2-40B4-BE49-F238E27FC236}">
                    <a16:creationId xmlns:a16="http://schemas.microsoft.com/office/drawing/2014/main" id="{3A295C24-63F4-EB76-1966-AF91A73CA2A1}"/>
                  </a:ext>
                </a:extLst>
              </p:cNvPr>
              <p:cNvSpPr/>
              <p:nvPr/>
            </p:nvSpPr>
            <p:spPr>
              <a:xfrm rot="10800000" flipH="1">
                <a:off x="5850605" y="511524"/>
                <a:ext cx="514188" cy="550199"/>
              </a:xfrm>
              <a:custGeom>
                <a:avLst/>
                <a:gdLst/>
                <a:ahLst/>
                <a:cxnLst/>
                <a:rect l="l" t="t" r="r" b="b"/>
                <a:pathLst>
                  <a:path w="514188" h="550199" extrusionOk="0">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5" name="Google Shape;2589;p48">
                <a:extLst>
                  <a:ext uri="{FF2B5EF4-FFF2-40B4-BE49-F238E27FC236}">
                    <a16:creationId xmlns:a16="http://schemas.microsoft.com/office/drawing/2014/main" id="{8A4C2832-68F7-A4B0-0E3A-70F06A4F19A6}"/>
                  </a:ext>
                </a:extLst>
              </p:cNvPr>
              <p:cNvSpPr/>
              <p:nvPr/>
            </p:nvSpPr>
            <p:spPr>
              <a:xfrm rot="10800000" flipH="1">
                <a:off x="6444549" y="341269"/>
                <a:ext cx="507450" cy="711794"/>
              </a:xfrm>
              <a:custGeom>
                <a:avLst/>
                <a:gdLst/>
                <a:ahLst/>
                <a:cxnLst/>
                <a:rect l="l" t="t" r="r" b="b"/>
                <a:pathLst>
                  <a:path w="507450" h="711794" extrusionOk="0">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6" name="Google Shape;2590;p48">
                <a:extLst>
                  <a:ext uri="{FF2B5EF4-FFF2-40B4-BE49-F238E27FC236}">
                    <a16:creationId xmlns:a16="http://schemas.microsoft.com/office/drawing/2014/main" id="{EB2F7690-CE6B-BE84-B9DC-2A4506FBCDFB}"/>
                  </a:ext>
                </a:extLst>
              </p:cNvPr>
              <p:cNvSpPr/>
              <p:nvPr/>
            </p:nvSpPr>
            <p:spPr>
              <a:xfrm rot="10800000" flipH="1">
                <a:off x="7026965" y="511524"/>
                <a:ext cx="547820" cy="550199"/>
              </a:xfrm>
              <a:custGeom>
                <a:avLst/>
                <a:gdLst/>
                <a:ahLst/>
                <a:cxnLst/>
                <a:rect l="l" t="t" r="r" b="b"/>
                <a:pathLst>
                  <a:path w="547820" h="550199" extrusionOk="0">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7" name="Google Shape;2591;p48">
                <a:extLst>
                  <a:ext uri="{FF2B5EF4-FFF2-40B4-BE49-F238E27FC236}">
                    <a16:creationId xmlns:a16="http://schemas.microsoft.com/office/drawing/2014/main" id="{B1ED2105-F5B0-6154-41D3-FCD87B2A183F}"/>
                  </a:ext>
                </a:extLst>
              </p:cNvPr>
              <p:cNvSpPr/>
              <p:nvPr/>
            </p:nvSpPr>
            <p:spPr>
              <a:xfrm rot="10800000" flipH="1">
                <a:off x="7620910" y="511524"/>
                <a:ext cx="547810" cy="550199"/>
              </a:xfrm>
              <a:custGeom>
                <a:avLst/>
                <a:gdLst/>
                <a:ahLst/>
                <a:cxnLst/>
                <a:rect l="l" t="t" r="r" b="b"/>
                <a:pathLst>
                  <a:path w="547810" h="550199" extrusionOk="0">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8" name="Google Shape;2592;p48">
                <a:extLst>
                  <a:ext uri="{FF2B5EF4-FFF2-40B4-BE49-F238E27FC236}">
                    <a16:creationId xmlns:a16="http://schemas.microsoft.com/office/drawing/2014/main" id="{184583E3-99CA-4D08-1CD4-864EC5CB99EE}"/>
                  </a:ext>
                </a:extLst>
              </p:cNvPr>
              <p:cNvSpPr/>
              <p:nvPr/>
            </p:nvSpPr>
            <p:spPr>
              <a:xfrm rot="10800000" flipH="1">
                <a:off x="8248471" y="341271"/>
                <a:ext cx="134546" cy="711794"/>
              </a:xfrm>
              <a:custGeom>
                <a:avLst/>
                <a:gdLst/>
                <a:ahLst/>
                <a:cxnLst/>
                <a:rect l="l" t="t" r="r" b="b"/>
                <a:pathLst>
                  <a:path w="134546" h="711794" extrusionOk="0">
                    <a:moveTo>
                      <a:pt x="134547" y="-254"/>
                    </a:moveTo>
                    <a:lnTo>
                      <a:pt x="0" y="-254"/>
                    </a:lnTo>
                    <a:lnTo>
                      <a:pt x="0" y="711540"/>
                    </a:lnTo>
                    <a:lnTo>
                      <a:pt x="134547" y="71154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9" name="Google Shape;2593;p48">
                <a:extLst>
                  <a:ext uri="{FF2B5EF4-FFF2-40B4-BE49-F238E27FC236}">
                    <a16:creationId xmlns:a16="http://schemas.microsoft.com/office/drawing/2014/main" id="{ED7E3FAF-3511-DD45-8740-C08C0C947CC7}"/>
                  </a:ext>
                </a:extLst>
              </p:cNvPr>
              <p:cNvSpPr/>
              <p:nvPr/>
            </p:nvSpPr>
            <p:spPr>
              <a:xfrm rot="10800000" flipH="1">
                <a:off x="184698" y="233060"/>
                <a:ext cx="2187639" cy="1094728"/>
              </a:xfrm>
              <a:custGeom>
                <a:avLst/>
                <a:gdLst/>
                <a:ahLst/>
                <a:cxnLst/>
                <a:rect l="l" t="t" r="r" b="b"/>
                <a:pathLst>
                  <a:path w="2187639" h="1094728" extrusionOk="0">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grpSp>
      <p:sp>
        <p:nvSpPr>
          <p:cNvPr id="4" name="AutoShape 2">
            <a:extLst>
              <a:ext uri="{FF2B5EF4-FFF2-40B4-BE49-F238E27FC236}">
                <a16:creationId xmlns:a16="http://schemas.microsoft.com/office/drawing/2014/main" id="{0D0B019A-5DC0-3C82-1C60-4B8FCEB0111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sp>
        <p:nvSpPr>
          <p:cNvPr id="6" name="TextBox 5">
            <a:extLst>
              <a:ext uri="{FF2B5EF4-FFF2-40B4-BE49-F238E27FC236}">
                <a16:creationId xmlns:a16="http://schemas.microsoft.com/office/drawing/2014/main" id="{896D11B5-E297-0649-7DED-89E1BE031998}"/>
              </a:ext>
            </a:extLst>
          </p:cNvPr>
          <p:cNvSpPr txBox="1"/>
          <p:nvPr/>
        </p:nvSpPr>
        <p:spPr>
          <a:xfrm>
            <a:off x="217437" y="5850958"/>
            <a:ext cx="3890866" cy="1077218"/>
          </a:xfrm>
          <a:prstGeom prst="rect">
            <a:avLst/>
          </a:prstGeom>
          <a:noFill/>
        </p:spPr>
        <p:txBody>
          <a:bodyPr wrap="square" rtlCol="0">
            <a:spAutoFit/>
          </a:bodyPr>
          <a:lstStyle/>
          <a:p>
            <a:r>
              <a:rPr lang="en-US" sz="1600" dirty="0"/>
              <a:t>Contact Details:</a:t>
            </a:r>
          </a:p>
          <a:p>
            <a:r>
              <a:rPr lang="en-US" sz="1600" dirty="0"/>
              <a:t>- filotas.theodosiou@vives.be</a:t>
            </a:r>
          </a:p>
          <a:p>
            <a:r>
              <a:rPr lang="nl-BE" altLang="nl-BE" sz="1400" dirty="0">
                <a:latin typeface="Arial" panose="020B0604020202020204" pitchFamily="34" charset="0"/>
              </a:rPr>
              <a:t>- www.linkedin.com/in/</a:t>
            </a:r>
            <a:r>
              <a:rPr lang="nl-BE" altLang="nl-BE" sz="1050" dirty="0">
                <a:latin typeface="Arial" panose="020B0604020202020204" pitchFamily="34" charset="0"/>
              </a:rPr>
              <a:t>filotas-theodosiou</a:t>
            </a:r>
          </a:p>
          <a:p>
            <a:endParaRPr lang="nl-BE" dirty="0"/>
          </a:p>
        </p:txBody>
      </p:sp>
      <p:sp>
        <p:nvSpPr>
          <p:cNvPr id="8" name="Rectangle 6">
            <a:extLst>
              <a:ext uri="{FF2B5EF4-FFF2-40B4-BE49-F238E27FC236}">
                <a16:creationId xmlns:a16="http://schemas.microsoft.com/office/drawing/2014/main" id="{CE0B13E8-E9CB-9D2E-4B7F-C04E7D9ECE9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200" b="0" i="0" u="none" strike="noStrike" cap="none" normalizeH="0" baseline="0">
                <a:ln>
                  <a:noFill/>
                </a:ln>
                <a:solidFill>
                  <a:schemeClr val="tx1"/>
                </a:solidFill>
                <a:effectLst/>
                <a:latin typeface="Arial" panose="020B0604020202020204" pitchFamily="34" charset="0"/>
              </a:rPr>
              <a:t>www.linkedin.com/in/</a:t>
            </a:r>
            <a:r>
              <a:rPr kumimoji="0" lang="nl-BE" altLang="nl-BE" sz="1000" b="0" i="0" u="none" strike="noStrike" cap="none" normalizeH="0" baseline="0">
                <a:ln>
                  <a:noFill/>
                </a:ln>
                <a:solidFill>
                  <a:schemeClr val="tx1"/>
                </a:solidFill>
                <a:effectLst/>
                <a:latin typeface="Arial" panose="020B0604020202020204" pitchFamily="34" charset="0"/>
              </a:rPr>
              <a:t>filotas-theodosiou</a:t>
            </a:r>
            <a:endParaRPr kumimoji="0" lang="nl-BE" altLang="nl-BE" sz="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1800" b="0" i="0" u="none" strike="noStrike" cap="none" normalizeH="0" baseline="0">
                <a:ln>
                  <a:noFill/>
                </a:ln>
                <a:solidFill>
                  <a:schemeClr val="tx1"/>
                </a:solidFill>
                <a:effectLst/>
                <a:latin typeface="Arial" panose="020B0604020202020204" pitchFamily="34" charset="0"/>
              </a:rPr>
            </a:br>
            <a:endParaRPr kumimoji="0" lang="nl-BE" altLang="nl-BE" sz="1800" b="0" i="0" u="none" strike="noStrike" cap="none" normalizeH="0" baseline="0">
              <a:ln>
                <a:noFill/>
              </a:ln>
              <a:solidFill>
                <a:schemeClr val="tx1"/>
              </a:solidFill>
              <a:effectLst/>
              <a:latin typeface="Arial" panose="020B0604020202020204" pitchFamily="34" charset="0"/>
            </a:endParaRPr>
          </a:p>
        </p:txBody>
      </p:sp>
      <p:sp>
        <p:nvSpPr>
          <p:cNvPr id="11" name="Rectangle 9">
            <a:extLst>
              <a:ext uri="{FF2B5EF4-FFF2-40B4-BE49-F238E27FC236}">
                <a16:creationId xmlns:a16="http://schemas.microsoft.com/office/drawing/2014/main" id="{707A4124-C9F8-F6FB-B133-8D5913B15C2D}"/>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200" b="0" i="0" u="none" strike="noStrike" cap="none" normalizeH="0" baseline="0" dirty="0">
                <a:ln>
                  <a:noFill/>
                </a:ln>
                <a:solidFill>
                  <a:schemeClr val="tx1"/>
                </a:solidFill>
                <a:effectLst/>
                <a:latin typeface="Arial" panose="020B0604020202020204" pitchFamily="34" charset="0"/>
              </a:rPr>
              <a:t>www.linkedin.com/in/</a:t>
            </a:r>
            <a:r>
              <a:rPr kumimoji="0" lang="nl-BE" altLang="nl-BE" sz="1000" b="0" i="0" u="none" strike="noStrike" cap="none" normalizeH="0" baseline="0" dirty="0">
                <a:ln>
                  <a:noFill/>
                </a:ln>
                <a:solidFill>
                  <a:schemeClr val="tx1"/>
                </a:solidFill>
                <a:effectLst/>
                <a:latin typeface="Arial" panose="020B0604020202020204" pitchFamily="34" charset="0"/>
              </a:rPr>
              <a:t>filotas-theodosiou</a:t>
            </a:r>
            <a:endParaRPr kumimoji="0" lang="nl-BE" altLang="nl-BE"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1800" b="0" i="0" u="none" strike="noStrike" cap="none" normalizeH="0" baseline="0" dirty="0">
                <a:ln>
                  <a:noFill/>
                </a:ln>
                <a:solidFill>
                  <a:schemeClr val="tx1"/>
                </a:solidFill>
                <a:effectLst/>
                <a:latin typeface="Arial" panose="020B0604020202020204" pitchFamily="34" charset="0"/>
              </a:rPr>
            </a:br>
            <a:endParaRPr kumimoji="0" lang="nl-BE" altLang="nl-BE" sz="1800" b="0" i="0" u="none" strike="noStrike" cap="none" normalizeH="0" baseline="0" dirty="0">
              <a:ln>
                <a:noFill/>
              </a:ln>
              <a:solidFill>
                <a:schemeClr val="tx1"/>
              </a:solidFill>
              <a:effectLst/>
              <a:latin typeface="Arial" panose="020B0604020202020204" pitchFamily="34" charset="0"/>
            </a:endParaRPr>
          </a:p>
        </p:txBody>
      </p:sp>
      <p:sp>
        <p:nvSpPr>
          <p:cNvPr id="12" name="TextBox 11">
            <a:extLst>
              <a:ext uri="{FF2B5EF4-FFF2-40B4-BE49-F238E27FC236}">
                <a16:creationId xmlns:a16="http://schemas.microsoft.com/office/drawing/2014/main" id="{6E5DB1B7-1DB7-6445-2087-61D06652A665}"/>
              </a:ext>
            </a:extLst>
          </p:cNvPr>
          <p:cNvSpPr txBox="1"/>
          <p:nvPr/>
        </p:nvSpPr>
        <p:spPr>
          <a:xfrm>
            <a:off x="217437" y="5360511"/>
            <a:ext cx="6190781" cy="461665"/>
          </a:xfrm>
          <a:prstGeom prst="rect">
            <a:avLst/>
          </a:prstGeom>
          <a:noFill/>
        </p:spPr>
        <p:txBody>
          <a:bodyPr wrap="square" rtlCol="0">
            <a:spAutoFit/>
          </a:bodyPr>
          <a:lstStyle/>
          <a:p>
            <a:r>
              <a:rPr lang="en-US" sz="2400" dirty="0"/>
              <a:t>Filotas Theodosiou</a:t>
            </a:r>
            <a:endParaRPr lang="nl-BE" sz="2400" dirty="0"/>
          </a:p>
        </p:txBody>
      </p:sp>
      <p:pic>
        <p:nvPicPr>
          <p:cNvPr id="1026" name="Picture 2" descr="Προεπισκόπηση εικόνας">
            <a:extLst>
              <a:ext uri="{FF2B5EF4-FFF2-40B4-BE49-F238E27FC236}">
                <a16:creationId xmlns:a16="http://schemas.microsoft.com/office/drawing/2014/main" id="{358B3064-FAAA-29F6-A5F4-4323C11EC8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3768" y="5360511"/>
            <a:ext cx="1567665" cy="1567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8089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53038-6E17-CA15-135A-AC4380DAF4DA}"/>
              </a:ext>
            </a:extLst>
          </p:cNvPr>
          <p:cNvSpPr>
            <a:spLocks noGrp="1"/>
          </p:cNvSpPr>
          <p:nvPr>
            <p:ph type="title"/>
          </p:nvPr>
        </p:nvSpPr>
        <p:spPr/>
        <p:txBody>
          <a:bodyPr/>
          <a:lstStyle/>
          <a:p>
            <a:r>
              <a:rPr lang="en-US" dirty="0"/>
              <a:t>What is a Large Language Model?</a:t>
            </a:r>
            <a:endParaRPr lang="nl-BE" dirty="0"/>
          </a:p>
        </p:txBody>
      </p:sp>
      <p:pic>
        <p:nvPicPr>
          <p:cNvPr id="5" name="Picture 4">
            <a:extLst>
              <a:ext uri="{FF2B5EF4-FFF2-40B4-BE49-F238E27FC236}">
                <a16:creationId xmlns:a16="http://schemas.microsoft.com/office/drawing/2014/main" id="{DCA5DEDA-8CB6-7DEC-3A36-B1DE861BACA2}"/>
              </a:ext>
            </a:extLst>
          </p:cNvPr>
          <p:cNvPicPr>
            <a:picLocks noChangeAspect="1"/>
          </p:cNvPicPr>
          <p:nvPr/>
        </p:nvPicPr>
        <p:blipFill>
          <a:blip r:embed="rId3"/>
          <a:stretch>
            <a:fillRect/>
          </a:stretch>
        </p:blipFill>
        <p:spPr>
          <a:xfrm>
            <a:off x="6581553" y="1475310"/>
            <a:ext cx="5437879" cy="1742910"/>
          </a:xfrm>
          <a:prstGeom prst="rect">
            <a:avLst/>
          </a:prstGeom>
        </p:spPr>
      </p:pic>
      <p:pic>
        <p:nvPicPr>
          <p:cNvPr id="7" name="Picture 6">
            <a:extLst>
              <a:ext uri="{FF2B5EF4-FFF2-40B4-BE49-F238E27FC236}">
                <a16:creationId xmlns:a16="http://schemas.microsoft.com/office/drawing/2014/main" id="{29DA320F-239C-F51C-1745-0449699E70AF}"/>
              </a:ext>
            </a:extLst>
          </p:cNvPr>
          <p:cNvPicPr>
            <a:picLocks noChangeAspect="1"/>
          </p:cNvPicPr>
          <p:nvPr/>
        </p:nvPicPr>
        <p:blipFill>
          <a:blip r:embed="rId4"/>
          <a:stretch>
            <a:fillRect/>
          </a:stretch>
        </p:blipFill>
        <p:spPr>
          <a:xfrm>
            <a:off x="640739" y="1287809"/>
            <a:ext cx="5446570" cy="2284285"/>
          </a:xfrm>
          <a:prstGeom prst="rect">
            <a:avLst/>
          </a:prstGeom>
        </p:spPr>
      </p:pic>
      <p:cxnSp>
        <p:nvCxnSpPr>
          <p:cNvPr id="9" name="Straight Arrow Connector 8">
            <a:extLst>
              <a:ext uri="{FF2B5EF4-FFF2-40B4-BE49-F238E27FC236}">
                <a16:creationId xmlns:a16="http://schemas.microsoft.com/office/drawing/2014/main" id="{45E45617-0D04-7717-2467-ACCCB80DAB5D}"/>
              </a:ext>
            </a:extLst>
          </p:cNvPr>
          <p:cNvCxnSpPr/>
          <p:nvPr/>
        </p:nvCxnSpPr>
        <p:spPr>
          <a:xfrm>
            <a:off x="6096000" y="2551814"/>
            <a:ext cx="485553" cy="0"/>
          </a:xfrm>
          <a:prstGeom prst="straightConnector1">
            <a:avLst/>
          </a:prstGeom>
          <a:ln w="1905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056F23D-412F-4372-6F42-9C600BAF1B51}"/>
              </a:ext>
            </a:extLst>
          </p:cNvPr>
          <p:cNvSpPr txBox="1"/>
          <p:nvPr/>
        </p:nvSpPr>
        <p:spPr>
          <a:xfrm>
            <a:off x="541366" y="3683932"/>
            <a:ext cx="10515600" cy="2031325"/>
          </a:xfrm>
          <a:prstGeom prst="rect">
            <a:avLst/>
          </a:prstGeom>
          <a:noFill/>
        </p:spPr>
        <p:txBody>
          <a:bodyPr wrap="square" rtlCol="0">
            <a:spAutoFit/>
          </a:bodyPr>
          <a:lstStyle/>
          <a:p>
            <a:pPr marL="285750" indent="-285750">
              <a:buClr>
                <a:srgbClr val="FF1515"/>
              </a:buClr>
              <a:buFont typeface="Arial" panose="020B0604020202020204" pitchFamily="34" charset="0"/>
              <a:buChar char="•"/>
            </a:pPr>
            <a:r>
              <a:rPr lang="en-US" dirty="0"/>
              <a:t>A Large Language Model is a very deep Neural Network</a:t>
            </a:r>
          </a:p>
          <a:p>
            <a:pPr marL="285750" indent="-285750">
              <a:buClr>
                <a:srgbClr val="FF1515"/>
              </a:buClr>
              <a:buFont typeface="Arial" panose="020B0604020202020204" pitchFamily="34" charset="0"/>
              <a:buChar char="•"/>
            </a:pPr>
            <a:r>
              <a:rPr lang="en-US" dirty="0"/>
              <a:t>It is trained to autoregressively predict the next word in a sequence</a:t>
            </a:r>
          </a:p>
          <a:p>
            <a:pPr marL="285750" indent="-285750">
              <a:buClr>
                <a:srgbClr val="FF1515"/>
              </a:buClr>
              <a:buFont typeface="Arial" panose="020B0604020202020204" pitchFamily="34" charset="0"/>
              <a:buChar char="•"/>
            </a:pPr>
            <a:r>
              <a:rPr lang="en-US" dirty="0"/>
              <a:t>Training set is a compressed version of huge chunk of the internet (and not only that)</a:t>
            </a:r>
          </a:p>
          <a:p>
            <a:pPr marL="742950" lvl="1" indent="-285750">
              <a:buClr>
                <a:srgbClr val="FF1515"/>
              </a:buClr>
              <a:buFont typeface="Arial" panose="020B0604020202020204" pitchFamily="34" charset="0"/>
              <a:buChar char="•"/>
            </a:pPr>
            <a:r>
              <a:rPr lang="en-US" dirty="0"/>
              <a:t>(Unfortunately) details for the dataset are rarely shared!</a:t>
            </a:r>
          </a:p>
          <a:p>
            <a:pPr marL="742950" lvl="1" indent="-285750">
              <a:buClr>
                <a:srgbClr val="FF1515"/>
              </a:buClr>
              <a:buFont typeface="Arial" panose="020B0604020202020204" pitchFamily="34" charset="0"/>
              <a:buChar char="•"/>
            </a:pPr>
            <a:r>
              <a:rPr lang="en-US" dirty="0"/>
              <a:t>Imagine, tones of text of different websites</a:t>
            </a:r>
          </a:p>
          <a:p>
            <a:pPr marL="285750" indent="-285750">
              <a:buClr>
                <a:srgbClr val="FF1515"/>
              </a:buClr>
              <a:buFont typeface="Arial" panose="020B0604020202020204" pitchFamily="34" charset="0"/>
              <a:buChar char="•"/>
            </a:pPr>
            <a:r>
              <a:rPr lang="en-US" dirty="0"/>
              <a:t>Training is taking place in highly specialized GPU clusters</a:t>
            </a:r>
          </a:p>
          <a:p>
            <a:pPr marL="285750" indent="-285750">
              <a:buClr>
                <a:srgbClr val="FF1515"/>
              </a:buClr>
              <a:buFont typeface="Arial" panose="020B0604020202020204" pitchFamily="34" charset="0"/>
              <a:buChar char="•"/>
            </a:pPr>
            <a:r>
              <a:rPr lang="en-US" dirty="0"/>
              <a:t>In some sense, training is loose compression of text in the model parameters</a:t>
            </a:r>
          </a:p>
        </p:txBody>
      </p:sp>
      <p:sp>
        <p:nvSpPr>
          <p:cNvPr id="11" name="TextBox 10">
            <a:extLst>
              <a:ext uri="{FF2B5EF4-FFF2-40B4-BE49-F238E27FC236}">
                <a16:creationId xmlns:a16="http://schemas.microsoft.com/office/drawing/2014/main" id="{42F7821C-8780-56EE-B2AF-DC089EFCA60F}"/>
              </a:ext>
            </a:extLst>
          </p:cNvPr>
          <p:cNvSpPr txBox="1"/>
          <p:nvPr/>
        </p:nvSpPr>
        <p:spPr>
          <a:xfrm>
            <a:off x="381574" y="6390640"/>
            <a:ext cx="6557706" cy="261610"/>
          </a:xfrm>
          <a:prstGeom prst="rect">
            <a:avLst/>
          </a:prstGeom>
          <a:noFill/>
        </p:spPr>
        <p:txBody>
          <a:bodyPr wrap="square" rtlCol="0">
            <a:spAutoFit/>
          </a:bodyPr>
          <a:lstStyle/>
          <a:p>
            <a:r>
              <a:rPr lang="nl-BE" sz="1100" dirty="0"/>
              <a:t>https://www.youtube.com/watch?v=zjkBMFhNj_g&amp;t=744s</a:t>
            </a:r>
          </a:p>
        </p:txBody>
      </p:sp>
      <p:sp>
        <p:nvSpPr>
          <p:cNvPr id="3" name="TextBox 2">
            <a:extLst>
              <a:ext uri="{FF2B5EF4-FFF2-40B4-BE49-F238E27FC236}">
                <a16:creationId xmlns:a16="http://schemas.microsoft.com/office/drawing/2014/main" id="{56C2BAEF-4D75-3586-F119-7F025CEA0F20}"/>
              </a:ext>
            </a:extLst>
          </p:cNvPr>
          <p:cNvSpPr txBox="1"/>
          <p:nvPr/>
        </p:nvSpPr>
        <p:spPr>
          <a:xfrm>
            <a:off x="640739" y="5827096"/>
            <a:ext cx="9092541" cy="646331"/>
          </a:xfrm>
          <a:prstGeom prst="rect">
            <a:avLst/>
          </a:prstGeom>
          <a:noFill/>
        </p:spPr>
        <p:txBody>
          <a:bodyPr wrap="square" rtlCol="0">
            <a:spAutoFit/>
          </a:bodyPr>
          <a:lstStyle/>
          <a:p>
            <a:r>
              <a:rPr lang="en-US" sz="1200" dirty="0"/>
              <a:t>Note: These numbers are for the open sourced Llama-2-70b. </a:t>
            </a:r>
          </a:p>
          <a:p>
            <a:r>
              <a:rPr lang="en-US" sz="1200" dirty="0"/>
              <a:t>State-of-the-art models (gpt-4, Gemini </a:t>
            </a:r>
            <a:r>
              <a:rPr lang="en-US" sz="1200" dirty="0" err="1"/>
              <a:t>etc</a:t>
            </a:r>
            <a:r>
              <a:rPr lang="en-US" sz="1200" dirty="0"/>
              <a:t>) have orders of magnitudes higher numbers :)</a:t>
            </a:r>
          </a:p>
          <a:p>
            <a:endParaRPr lang="nl-BE" sz="1200" dirty="0"/>
          </a:p>
        </p:txBody>
      </p:sp>
    </p:spTree>
    <p:extLst>
      <p:ext uri="{BB962C8B-B14F-4D97-AF65-F5344CB8AC3E}">
        <p14:creationId xmlns:p14="http://schemas.microsoft.com/office/powerpoint/2010/main" val="14608221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AD990-30AC-AAEA-B90D-6E21EAA9F691}"/>
              </a:ext>
            </a:extLst>
          </p:cNvPr>
          <p:cNvSpPr>
            <a:spLocks noGrp="1"/>
          </p:cNvSpPr>
          <p:nvPr>
            <p:ph type="title"/>
          </p:nvPr>
        </p:nvSpPr>
        <p:spPr/>
        <p:txBody>
          <a:bodyPr/>
          <a:lstStyle/>
          <a:p>
            <a:r>
              <a:rPr lang="en-US" dirty="0"/>
              <a:t>Is Next Word Prediction Sufficient?</a:t>
            </a:r>
            <a:endParaRPr lang="nl-BE" dirty="0"/>
          </a:p>
        </p:txBody>
      </p:sp>
      <p:sp>
        <p:nvSpPr>
          <p:cNvPr id="4" name="TextBox 3">
            <a:extLst>
              <a:ext uri="{FF2B5EF4-FFF2-40B4-BE49-F238E27FC236}">
                <a16:creationId xmlns:a16="http://schemas.microsoft.com/office/drawing/2014/main" id="{A57DC6BE-92D0-54A6-B820-CFE70A66A3AF}"/>
              </a:ext>
            </a:extLst>
          </p:cNvPr>
          <p:cNvSpPr txBox="1"/>
          <p:nvPr/>
        </p:nvSpPr>
        <p:spPr>
          <a:xfrm>
            <a:off x="381574" y="1590952"/>
            <a:ext cx="5315033" cy="461665"/>
          </a:xfrm>
          <a:prstGeom prst="rect">
            <a:avLst/>
          </a:prstGeom>
          <a:noFill/>
        </p:spPr>
        <p:txBody>
          <a:bodyPr wrap="square" rtlCol="0">
            <a:spAutoFit/>
          </a:bodyPr>
          <a:lstStyle/>
          <a:p>
            <a:r>
              <a:rPr lang="en-US" sz="2400" dirty="0"/>
              <a:t>A question that puzzles a lot of people!</a:t>
            </a:r>
            <a:endParaRPr lang="nl-BE" sz="2400" dirty="0"/>
          </a:p>
        </p:txBody>
      </p:sp>
      <p:pic>
        <p:nvPicPr>
          <p:cNvPr id="1026" name="Picture 2" descr="Δεν υπάρχει διαθέσιμη περιγραφή.">
            <a:extLst>
              <a:ext uri="{FF2B5EF4-FFF2-40B4-BE49-F238E27FC236}">
                <a16:creationId xmlns:a16="http://schemas.microsoft.com/office/drawing/2014/main" id="{2A2DADAB-B323-ACC3-715F-B7BB360793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8944" y="1108624"/>
            <a:ext cx="5117441" cy="502882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4BA3839-EC80-9267-1ECE-E6902E976B20}"/>
              </a:ext>
            </a:extLst>
          </p:cNvPr>
          <p:cNvSpPr txBox="1"/>
          <p:nvPr/>
        </p:nvSpPr>
        <p:spPr>
          <a:xfrm>
            <a:off x="0" y="2351800"/>
            <a:ext cx="6958944" cy="3416320"/>
          </a:xfrm>
          <a:prstGeom prst="rect">
            <a:avLst/>
          </a:prstGeom>
          <a:noFill/>
        </p:spPr>
        <p:txBody>
          <a:bodyPr wrap="square" rtlCol="0">
            <a:spAutoFit/>
          </a:bodyPr>
          <a:lstStyle/>
          <a:p>
            <a:pPr marL="285750" indent="-285750">
              <a:buClr>
                <a:srgbClr val="FF1515"/>
              </a:buClr>
              <a:buFont typeface="Arial" panose="020B0604020202020204" pitchFamily="34" charset="0"/>
              <a:buChar char="•"/>
            </a:pPr>
            <a:r>
              <a:rPr lang="en-US" sz="2400" dirty="0"/>
              <a:t>“LLMs learn a representation of the world we live”, Ilya </a:t>
            </a:r>
            <a:r>
              <a:rPr lang="en-US" sz="2400" dirty="0" err="1"/>
              <a:t>Sutskever</a:t>
            </a:r>
            <a:r>
              <a:rPr lang="en-US" sz="2400" dirty="0"/>
              <a:t>, </a:t>
            </a:r>
            <a:r>
              <a:rPr lang="en-US" sz="2400" dirty="0" err="1"/>
              <a:t>OpenAI</a:t>
            </a:r>
            <a:r>
              <a:rPr lang="en-US" sz="2400" dirty="0"/>
              <a:t> Chief Research Scientist</a:t>
            </a:r>
          </a:p>
          <a:p>
            <a:pPr marL="285750" indent="-285750">
              <a:buFont typeface="Arial" panose="020B0604020202020204" pitchFamily="34" charset="0"/>
              <a:buChar char="•"/>
            </a:pPr>
            <a:endParaRPr lang="en-US" sz="2400" dirty="0"/>
          </a:p>
          <a:p>
            <a:pPr marL="285750" indent="-285750">
              <a:buClr>
                <a:srgbClr val="FF1515"/>
              </a:buClr>
              <a:buFont typeface="Arial" panose="020B0604020202020204" pitchFamily="34" charset="0"/>
              <a:buChar char="•"/>
            </a:pPr>
            <a:r>
              <a:rPr lang="en-US" sz="2400" dirty="0"/>
              <a:t>I disagree, but in order to predict the next word, your parameters have to learn a lot of information prior to the word. </a:t>
            </a:r>
          </a:p>
          <a:p>
            <a:endParaRPr lang="en-US" sz="2400" dirty="0"/>
          </a:p>
          <a:p>
            <a:pPr marL="285750" indent="-285750">
              <a:buClr>
                <a:srgbClr val="FF1515"/>
              </a:buClr>
              <a:buFont typeface="Arial" panose="020B0604020202020204" pitchFamily="34" charset="0"/>
              <a:buChar char="•"/>
            </a:pPr>
            <a:r>
              <a:rPr lang="en-US" sz="2400" dirty="0"/>
              <a:t>More formally: A sample of text, describing parts of the world, is compressed in their parameters.</a:t>
            </a:r>
          </a:p>
        </p:txBody>
      </p:sp>
      <p:sp>
        <p:nvSpPr>
          <p:cNvPr id="8" name="TextBox 7">
            <a:extLst>
              <a:ext uri="{FF2B5EF4-FFF2-40B4-BE49-F238E27FC236}">
                <a16:creationId xmlns:a16="http://schemas.microsoft.com/office/drawing/2014/main" id="{6DCAD975-E500-887E-1CEF-C7BF51E1A945}"/>
              </a:ext>
            </a:extLst>
          </p:cNvPr>
          <p:cNvSpPr txBox="1"/>
          <p:nvPr/>
        </p:nvSpPr>
        <p:spPr>
          <a:xfrm>
            <a:off x="152400" y="6473426"/>
            <a:ext cx="6664960" cy="276999"/>
          </a:xfrm>
          <a:prstGeom prst="rect">
            <a:avLst/>
          </a:prstGeom>
          <a:noFill/>
        </p:spPr>
        <p:txBody>
          <a:bodyPr wrap="square" rtlCol="0">
            <a:spAutoFit/>
          </a:bodyPr>
          <a:lstStyle/>
          <a:p>
            <a:r>
              <a:rPr lang="nl-BE" sz="1200"/>
              <a:t>https://www.youtube.com/watch?v=Yf1o0TQzry8</a:t>
            </a:r>
            <a:endParaRPr lang="nl-BE" sz="1200" dirty="0"/>
          </a:p>
        </p:txBody>
      </p:sp>
    </p:spTree>
    <p:extLst>
      <p:ext uri="{BB962C8B-B14F-4D97-AF65-F5344CB8AC3E}">
        <p14:creationId xmlns:p14="http://schemas.microsoft.com/office/powerpoint/2010/main" val="3878816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95C6A2B-1AF8-295D-26D0-E2F5B5022799}"/>
              </a:ext>
            </a:extLst>
          </p:cNvPr>
          <p:cNvPicPr>
            <a:picLocks noChangeAspect="1"/>
          </p:cNvPicPr>
          <p:nvPr/>
        </p:nvPicPr>
        <p:blipFill rotWithShape="1">
          <a:blip r:embed="rId3"/>
          <a:srcRect l="14600" r="12730"/>
          <a:stretch/>
        </p:blipFill>
        <p:spPr>
          <a:xfrm>
            <a:off x="0" y="1309976"/>
            <a:ext cx="2367280" cy="3595417"/>
          </a:xfrm>
          <a:prstGeom prst="rect">
            <a:avLst/>
          </a:prstGeom>
        </p:spPr>
      </p:pic>
      <p:pic>
        <p:nvPicPr>
          <p:cNvPr id="9" name="Picture 8">
            <a:extLst>
              <a:ext uri="{FF2B5EF4-FFF2-40B4-BE49-F238E27FC236}">
                <a16:creationId xmlns:a16="http://schemas.microsoft.com/office/drawing/2014/main" id="{E0058D72-ED03-1B08-E71D-689922A4E258}"/>
              </a:ext>
            </a:extLst>
          </p:cNvPr>
          <p:cNvPicPr>
            <a:picLocks noChangeAspect="1"/>
          </p:cNvPicPr>
          <p:nvPr/>
        </p:nvPicPr>
        <p:blipFill>
          <a:blip r:embed="rId4"/>
          <a:stretch>
            <a:fillRect/>
          </a:stretch>
        </p:blipFill>
        <p:spPr>
          <a:xfrm>
            <a:off x="2311081" y="1746388"/>
            <a:ext cx="3658111" cy="2924583"/>
          </a:xfrm>
          <a:prstGeom prst="rect">
            <a:avLst/>
          </a:prstGeom>
        </p:spPr>
      </p:pic>
      <p:sp>
        <p:nvSpPr>
          <p:cNvPr id="10" name="TextBox 9">
            <a:extLst>
              <a:ext uri="{FF2B5EF4-FFF2-40B4-BE49-F238E27FC236}">
                <a16:creationId xmlns:a16="http://schemas.microsoft.com/office/drawing/2014/main" id="{3AE509CC-8CC3-ABF5-304D-F989DE4105A2}"/>
              </a:ext>
            </a:extLst>
          </p:cNvPr>
          <p:cNvSpPr txBox="1"/>
          <p:nvPr/>
        </p:nvSpPr>
        <p:spPr>
          <a:xfrm>
            <a:off x="381574" y="6390640"/>
            <a:ext cx="6557706" cy="261610"/>
          </a:xfrm>
          <a:prstGeom prst="rect">
            <a:avLst/>
          </a:prstGeom>
          <a:noFill/>
        </p:spPr>
        <p:txBody>
          <a:bodyPr wrap="square" rtlCol="0">
            <a:spAutoFit/>
          </a:bodyPr>
          <a:lstStyle/>
          <a:p>
            <a:r>
              <a:rPr lang="nl-BE" sz="1100" dirty="0"/>
              <a:t>https://www.youtube.com/watch?v=zjkBMFhNj_g&amp;t=744s</a:t>
            </a:r>
          </a:p>
        </p:txBody>
      </p:sp>
      <p:sp>
        <p:nvSpPr>
          <p:cNvPr id="11" name="TextBox 10">
            <a:extLst>
              <a:ext uri="{FF2B5EF4-FFF2-40B4-BE49-F238E27FC236}">
                <a16:creationId xmlns:a16="http://schemas.microsoft.com/office/drawing/2014/main" id="{49CB7DF3-2DEF-95A5-45DB-DEC69A435D17}"/>
              </a:ext>
            </a:extLst>
          </p:cNvPr>
          <p:cNvSpPr txBox="1"/>
          <p:nvPr/>
        </p:nvSpPr>
        <p:spPr>
          <a:xfrm>
            <a:off x="5969192" y="1609558"/>
            <a:ext cx="6338422" cy="2554545"/>
          </a:xfrm>
          <a:prstGeom prst="rect">
            <a:avLst/>
          </a:prstGeom>
          <a:noFill/>
        </p:spPr>
        <p:txBody>
          <a:bodyPr wrap="square" rtlCol="0">
            <a:spAutoFit/>
          </a:bodyPr>
          <a:lstStyle/>
          <a:p>
            <a:r>
              <a:rPr lang="en-US" sz="2000" dirty="0"/>
              <a:t>To be honest, no one knows!!</a:t>
            </a:r>
          </a:p>
          <a:p>
            <a:endParaRPr lang="en-US" sz="2000" dirty="0"/>
          </a:p>
          <a:p>
            <a:pPr marL="285750" indent="-285750">
              <a:buClr>
                <a:srgbClr val="FF1515"/>
              </a:buClr>
              <a:buFont typeface="Arial" panose="020B0604020202020204" pitchFamily="34" charset="0"/>
              <a:buChar char="•"/>
            </a:pPr>
            <a:r>
              <a:rPr lang="en-US" sz="2000" dirty="0"/>
              <a:t>People are working on it</a:t>
            </a:r>
          </a:p>
          <a:p>
            <a:pPr marL="285750" indent="-285750">
              <a:buClr>
                <a:srgbClr val="FF1515"/>
              </a:buClr>
              <a:buFont typeface="Arial" panose="020B0604020202020204" pitchFamily="34" charset="0"/>
              <a:buChar char="•"/>
            </a:pPr>
            <a:r>
              <a:rPr lang="nl-BE" sz="2000" dirty="0" err="1"/>
              <a:t>Billions</a:t>
            </a:r>
            <a:r>
              <a:rPr lang="nl-BE" sz="2000" dirty="0"/>
              <a:t> of parameters </a:t>
            </a:r>
            <a:r>
              <a:rPr lang="nl-BE" sz="2000" dirty="0" err="1"/>
              <a:t>collaborate</a:t>
            </a:r>
            <a:r>
              <a:rPr lang="nl-BE" sz="2000" dirty="0"/>
              <a:t> </a:t>
            </a:r>
            <a:r>
              <a:rPr lang="nl-BE" sz="2000" dirty="0" err="1"/>
              <a:t>to</a:t>
            </a:r>
            <a:r>
              <a:rPr lang="nl-BE" sz="2000" dirty="0"/>
              <a:t> make a </a:t>
            </a:r>
            <a:r>
              <a:rPr lang="nl-BE" sz="2000" dirty="0" err="1"/>
              <a:t>prediction</a:t>
            </a:r>
            <a:endParaRPr lang="nl-BE" sz="2000" dirty="0"/>
          </a:p>
          <a:p>
            <a:pPr marL="285750" indent="-285750">
              <a:buClr>
                <a:srgbClr val="FF1515"/>
              </a:buClr>
              <a:buFont typeface="Arial" panose="020B0604020202020204" pitchFamily="34" charset="0"/>
              <a:buChar char="•"/>
            </a:pPr>
            <a:r>
              <a:rPr lang="nl-BE" sz="2000" dirty="0"/>
              <a:t>We </a:t>
            </a:r>
            <a:r>
              <a:rPr lang="nl-BE" sz="2000" dirty="0" err="1"/>
              <a:t>know</a:t>
            </a:r>
            <a:r>
              <a:rPr lang="nl-BE" sz="2000" dirty="0"/>
              <a:t> </a:t>
            </a:r>
            <a:r>
              <a:rPr lang="nl-BE" sz="2000" dirty="0" err="1"/>
              <a:t>how</a:t>
            </a:r>
            <a:r>
              <a:rPr lang="nl-BE" sz="2000" dirty="0"/>
              <a:t> </a:t>
            </a:r>
            <a:r>
              <a:rPr lang="nl-BE" sz="2000" dirty="0" err="1"/>
              <a:t>to</a:t>
            </a:r>
            <a:r>
              <a:rPr lang="nl-BE" sz="2000" dirty="0"/>
              <a:t> </a:t>
            </a:r>
            <a:r>
              <a:rPr lang="nl-BE" sz="2000" dirty="0" err="1"/>
              <a:t>adjust</a:t>
            </a:r>
            <a:r>
              <a:rPr lang="nl-BE" sz="2000" dirty="0"/>
              <a:t> </a:t>
            </a:r>
            <a:r>
              <a:rPr lang="nl-BE" sz="2000" dirty="0" err="1"/>
              <a:t>them</a:t>
            </a:r>
            <a:r>
              <a:rPr lang="nl-BE" sz="2000" dirty="0"/>
              <a:t> </a:t>
            </a:r>
            <a:r>
              <a:rPr lang="nl-BE" sz="2000" dirty="0" err="1"/>
              <a:t>to</a:t>
            </a:r>
            <a:r>
              <a:rPr lang="nl-BE" sz="2000" dirty="0"/>
              <a:t> make </a:t>
            </a:r>
            <a:r>
              <a:rPr lang="nl-BE" sz="2000" dirty="0" err="1"/>
              <a:t>it</a:t>
            </a:r>
            <a:r>
              <a:rPr lang="nl-BE" sz="2000" dirty="0"/>
              <a:t> </a:t>
            </a:r>
            <a:r>
              <a:rPr lang="nl-BE" sz="2000" dirty="0" err="1"/>
              <a:t>better</a:t>
            </a:r>
            <a:r>
              <a:rPr lang="nl-BE" sz="2000" dirty="0"/>
              <a:t> in </a:t>
            </a:r>
            <a:r>
              <a:rPr lang="nl-BE" sz="2000" dirty="0" err="1"/>
              <a:t>predictions</a:t>
            </a:r>
            <a:endParaRPr lang="nl-BE" sz="2000" dirty="0"/>
          </a:p>
          <a:p>
            <a:pPr marL="285750" indent="-285750">
              <a:buClr>
                <a:srgbClr val="FF1515"/>
              </a:buClr>
              <a:buFont typeface="Arial" panose="020B0604020202020204" pitchFamily="34" charset="0"/>
              <a:buChar char="•"/>
            </a:pPr>
            <a:r>
              <a:rPr lang="nl-BE" sz="2000" dirty="0"/>
              <a:t>(</a:t>
            </a:r>
            <a:r>
              <a:rPr lang="nl-BE" sz="2000" dirty="0" err="1"/>
              <a:t>Currently</a:t>
            </a:r>
            <a:r>
              <a:rPr lang="nl-BE" sz="2000" dirty="0"/>
              <a:t>) </a:t>
            </a:r>
            <a:r>
              <a:rPr lang="nl-BE" sz="2000" dirty="0" err="1"/>
              <a:t>very</a:t>
            </a:r>
            <a:r>
              <a:rPr lang="nl-BE" sz="2000" dirty="0"/>
              <a:t> hard </a:t>
            </a:r>
            <a:r>
              <a:rPr lang="nl-BE" sz="2000" dirty="0" err="1"/>
              <a:t>to</a:t>
            </a:r>
            <a:r>
              <a:rPr lang="nl-BE" sz="2000" dirty="0"/>
              <a:t> </a:t>
            </a:r>
            <a:r>
              <a:rPr lang="nl-BE" sz="2000" dirty="0" err="1"/>
              <a:t>find</a:t>
            </a:r>
            <a:r>
              <a:rPr lang="nl-BE" sz="2000" dirty="0"/>
              <a:t> </a:t>
            </a:r>
            <a:r>
              <a:rPr lang="nl-BE" sz="2000" dirty="0" err="1"/>
              <a:t>how</a:t>
            </a:r>
            <a:r>
              <a:rPr lang="nl-BE" sz="2000" dirty="0"/>
              <a:t> parameters </a:t>
            </a:r>
            <a:r>
              <a:rPr lang="nl-BE" sz="2000" dirty="0" err="1"/>
              <a:t>work</a:t>
            </a:r>
            <a:r>
              <a:rPr lang="nl-BE" sz="2000" dirty="0"/>
              <a:t> </a:t>
            </a:r>
            <a:r>
              <a:rPr lang="nl-BE" sz="2000" dirty="0" err="1"/>
              <a:t>with</a:t>
            </a:r>
            <a:r>
              <a:rPr lang="nl-BE" sz="2000" dirty="0"/>
              <a:t> </a:t>
            </a:r>
            <a:r>
              <a:rPr lang="nl-BE" sz="2000" dirty="0" err="1"/>
              <a:t>each</a:t>
            </a:r>
            <a:r>
              <a:rPr lang="nl-BE" sz="2000" dirty="0"/>
              <a:t> </a:t>
            </a:r>
            <a:r>
              <a:rPr lang="nl-BE" sz="2000" dirty="0" err="1"/>
              <a:t>other</a:t>
            </a:r>
            <a:r>
              <a:rPr lang="nl-BE" sz="2000" dirty="0"/>
              <a:t>.</a:t>
            </a:r>
            <a:endParaRPr lang="en-US" sz="2000" dirty="0"/>
          </a:p>
        </p:txBody>
      </p:sp>
      <p:sp>
        <p:nvSpPr>
          <p:cNvPr id="12" name="TextBox 11">
            <a:extLst>
              <a:ext uri="{FF2B5EF4-FFF2-40B4-BE49-F238E27FC236}">
                <a16:creationId xmlns:a16="http://schemas.microsoft.com/office/drawing/2014/main" id="{AEC60E52-0055-60A0-416A-253B4FC678C0}"/>
              </a:ext>
            </a:extLst>
          </p:cNvPr>
          <p:cNvSpPr txBox="1"/>
          <p:nvPr/>
        </p:nvSpPr>
        <p:spPr>
          <a:xfrm>
            <a:off x="2126522" y="5068245"/>
            <a:ext cx="4529273" cy="707886"/>
          </a:xfrm>
          <a:prstGeom prst="rect">
            <a:avLst/>
          </a:prstGeom>
          <a:noFill/>
        </p:spPr>
        <p:txBody>
          <a:bodyPr wrap="square" rtlCol="0">
            <a:spAutoFit/>
          </a:bodyPr>
          <a:lstStyle/>
          <a:p>
            <a:r>
              <a:rPr lang="en-US" sz="2000" dirty="0"/>
              <a:t>They build a knowledge database.</a:t>
            </a:r>
          </a:p>
          <a:p>
            <a:r>
              <a:rPr lang="en-US" sz="2000" dirty="0">
                <a:solidFill>
                  <a:srgbClr val="FF0000"/>
                </a:solidFill>
              </a:rPr>
              <a:t>But in a kind of weird and imperfect way.</a:t>
            </a:r>
            <a:endParaRPr lang="nl-BE" sz="2000" dirty="0">
              <a:solidFill>
                <a:srgbClr val="FF0000"/>
              </a:solidFill>
            </a:endParaRPr>
          </a:p>
        </p:txBody>
      </p:sp>
      <p:pic>
        <p:nvPicPr>
          <p:cNvPr id="14" name="Picture 13">
            <a:extLst>
              <a:ext uri="{FF2B5EF4-FFF2-40B4-BE49-F238E27FC236}">
                <a16:creationId xmlns:a16="http://schemas.microsoft.com/office/drawing/2014/main" id="{CAD8C5C3-1118-F81C-17E0-21F0477048A0}"/>
              </a:ext>
            </a:extLst>
          </p:cNvPr>
          <p:cNvPicPr>
            <a:picLocks noChangeAspect="1"/>
          </p:cNvPicPr>
          <p:nvPr/>
        </p:nvPicPr>
        <p:blipFill>
          <a:blip r:embed="rId5"/>
          <a:stretch>
            <a:fillRect/>
          </a:stretch>
        </p:blipFill>
        <p:spPr>
          <a:xfrm>
            <a:off x="6729367" y="4683897"/>
            <a:ext cx="2695951" cy="1476581"/>
          </a:xfrm>
          <a:prstGeom prst="rect">
            <a:avLst/>
          </a:prstGeom>
        </p:spPr>
      </p:pic>
      <p:sp>
        <p:nvSpPr>
          <p:cNvPr id="6" name="Title 1">
            <a:extLst>
              <a:ext uri="{FF2B5EF4-FFF2-40B4-BE49-F238E27FC236}">
                <a16:creationId xmlns:a16="http://schemas.microsoft.com/office/drawing/2014/main" id="{270F87B9-5A5D-C5D4-ADA3-E0F7865D9D6F}"/>
              </a:ext>
            </a:extLst>
          </p:cNvPr>
          <p:cNvSpPr>
            <a:spLocks noGrp="1"/>
          </p:cNvSpPr>
          <p:nvPr>
            <p:ph type="title"/>
          </p:nvPr>
        </p:nvSpPr>
        <p:spPr>
          <a:xfrm>
            <a:off x="381574" y="384573"/>
            <a:ext cx="10515600" cy="903236"/>
          </a:xfrm>
        </p:spPr>
        <p:txBody>
          <a:bodyPr/>
          <a:lstStyle/>
          <a:p>
            <a:r>
              <a:rPr lang="en-US" dirty="0"/>
              <a:t>How Do They Work?</a:t>
            </a:r>
            <a:endParaRPr lang="nl-BE" dirty="0"/>
          </a:p>
        </p:txBody>
      </p:sp>
    </p:spTree>
    <p:extLst>
      <p:ext uri="{BB962C8B-B14F-4D97-AF65-F5344CB8AC3E}">
        <p14:creationId xmlns:p14="http://schemas.microsoft.com/office/powerpoint/2010/main" val="2801925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4B834-7C79-7505-3875-D9BC3A411B42}"/>
              </a:ext>
            </a:extLst>
          </p:cNvPr>
          <p:cNvSpPr>
            <a:spLocks noGrp="1"/>
          </p:cNvSpPr>
          <p:nvPr>
            <p:ph type="title"/>
          </p:nvPr>
        </p:nvSpPr>
        <p:spPr/>
        <p:txBody>
          <a:bodyPr/>
          <a:lstStyle/>
          <a:p>
            <a:r>
              <a:rPr lang="en-US" dirty="0"/>
              <a:t>Training LLMs</a:t>
            </a:r>
            <a:endParaRPr lang="nl-BE" dirty="0"/>
          </a:p>
        </p:txBody>
      </p:sp>
      <p:sp>
        <p:nvSpPr>
          <p:cNvPr id="5" name="TextBox 4">
            <a:extLst>
              <a:ext uri="{FF2B5EF4-FFF2-40B4-BE49-F238E27FC236}">
                <a16:creationId xmlns:a16="http://schemas.microsoft.com/office/drawing/2014/main" id="{9F748A75-EE2E-8D87-C162-3BB543E4076E}"/>
              </a:ext>
            </a:extLst>
          </p:cNvPr>
          <p:cNvSpPr txBox="1"/>
          <p:nvPr/>
        </p:nvSpPr>
        <p:spPr>
          <a:xfrm>
            <a:off x="0" y="1420537"/>
            <a:ext cx="3850640" cy="1015663"/>
          </a:xfrm>
          <a:prstGeom prst="rect">
            <a:avLst/>
          </a:prstGeom>
          <a:noFill/>
        </p:spPr>
        <p:txBody>
          <a:bodyPr wrap="square" rtlCol="0">
            <a:spAutoFit/>
          </a:bodyPr>
          <a:lstStyle/>
          <a:p>
            <a:pPr algn="ctr"/>
            <a:r>
              <a:rPr lang="en-US" sz="2000" dirty="0">
                <a:solidFill>
                  <a:srgbClr val="FF0000"/>
                </a:solidFill>
              </a:rPr>
              <a:t>Pretraining</a:t>
            </a:r>
            <a:r>
              <a:rPr lang="en-US" sz="2000" dirty="0"/>
              <a:t> (stage 1) </a:t>
            </a:r>
          </a:p>
          <a:p>
            <a:r>
              <a:rPr lang="en-US" sz="2000" dirty="0"/>
              <a:t>The model “mimics” the format it was trained on</a:t>
            </a:r>
            <a:endParaRPr lang="nl-BE" sz="2000" dirty="0"/>
          </a:p>
        </p:txBody>
      </p:sp>
      <p:pic>
        <p:nvPicPr>
          <p:cNvPr id="9" name="Picture 8">
            <a:extLst>
              <a:ext uri="{FF2B5EF4-FFF2-40B4-BE49-F238E27FC236}">
                <a16:creationId xmlns:a16="http://schemas.microsoft.com/office/drawing/2014/main" id="{632E326F-1B4F-211A-86D8-2CF39454568C}"/>
              </a:ext>
            </a:extLst>
          </p:cNvPr>
          <p:cNvPicPr>
            <a:picLocks noChangeAspect="1"/>
          </p:cNvPicPr>
          <p:nvPr/>
        </p:nvPicPr>
        <p:blipFill>
          <a:blip r:embed="rId3"/>
          <a:stretch>
            <a:fillRect/>
          </a:stretch>
        </p:blipFill>
        <p:spPr>
          <a:xfrm>
            <a:off x="73369" y="2487646"/>
            <a:ext cx="3444241" cy="3432799"/>
          </a:xfrm>
          <a:prstGeom prst="rect">
            <a:avLst/>
          </a:prstGeom>
        </p:spPr>
      </p:pic>
      <p:sp>
        <p:nvSpPr>
          <p:cNvPr id="10" name="TextBox 9">
            <a:extLst>
              <a:ext uri="{FF2B5EF4-FFF2-40B4-BE49-F238E27FC236}">
                <a16:creationId xmlns:a16="http://schemas.microsoft.com/office/drawing/2014/main" id="{01510BC6-ACF6-87DA-3970-F1F8A23FAD65}"/>
              </a:ext>
            </a:extLst>
          </p:cNvPr>
          <p:cNvSpPr txBox="1"/>
          <p:nvPr/>
        </p:nvSpPr>
        <p:spPr>
          <a:xfrm>
            <a:off x="0" y="5975342"/>
            <a:ext cx="3744534" cy="307777"/>
          </a:xfrm>
          <a:prstGeom prst="rect">
            <a:avLst/>
          </a:prstGeom>
          <a:noFill/>
        </p:spPr>
        <p:txBody>
          <a:bodyPr wrap="square" rtlCol="0">
            <a:spAutoFit/>
          </a:bodyPr>
          <a:lstStyle/>
          <a:p>
            <a:r>
              <a:rPr lang="en-US" sz="1400" dirty="0"/>
              <a:t>A Wikipedia-like output of a pretrained only LLM</a:t>
            </a:r>
            <a:endParaRPr lang="nl-BE" sz="1400" dirty="0"/>
          </a:p>
        </p:txBody>
      </p:sp>
      <p:sp>
        <p:nvSpPr>
          <p:cNvPr id="11" name="TextBox 10">
            <a:extLst>
              <a:ext uri="{FF2B5EF4-FFF2-40B4-BE49-F238E27FC236}">
                <a16:creationId xmlns:a16="http://schemas.microsoft.com/office/drawing/2014/main" id="{393D1D16-877F-365E-48D5-E1B38F661FAC}"/>
              </a:ext>
            </a:extLst>
          </p:cNvPr>
          <p:cNvSpPr txBox="1"/>
          <p:nvPr/>
        </p:nvSpPr>
        <p:spPr>
          <a:xfrm>
            <a:off x="3517610" y="2227013"/>
            <a:ext cx="4417362" cy="1938992"/>
          </a:xfrm>
          <a:prstGeom prst="rect">
            <a:avLst/>
          </a:prstGeom>
          <a:noFill/>
        </p:spPr>
        <p:txBody>
          <a:bodyPr wrap="square" rtlCol="0">
            <a:spAutoFit/>
          </a:bodyPr>
          <a:lstStyle/>
          <a:p>
            <a:pPr algn="ctr"/>
            <a:r>
              <a:rPr lang="en-US" sz="2000" dirty="0">
                <a:solidFill>
                  <a:srgbClr val="FF0000"/>
                </a:solidFill>
              </a:rPr>
              <a:t>But this not helpful.</a:t>
            </a:r>
          </a:p>
          <a:p>
            <a:pPr algn="ctr"/>
            <a:endParaRPr lang="en-US" sz="2000" dirty="0"/>
          </a:p>
          <a:p>
            <a:pPr marL="285750" indent="-285750">
              <a:buFont typeface="Arial" panose="020B0604020202020204" pitchFamily="34" charset="0"/>
              <a:buChar char="•"/>
            </a:pPr>
            <a:r>
              <a:rPr lang="en-US" sz="2000" dirty="0"/>
              <a:t>We don’t want a document generator</a:t>
            </a:r>
          </a:p>
          <a:p>
            <a:pPr marL="285750" indent="-285750">
              <a:buFont typeface="Arial" panose="020B0604020202020204" pitchFamily="34" charset="0"/>
              <a:buChar char="•"/>
            </a:pPr>
            <a:r>
              <a:rPr lang="en-US" sz="2000" dirty="0"/>
              <a:t>We want an assistant to interact with</a:t>
            </a:r>
          </a:p>
          <a:p>
            <a:pPr marL="285750" indent="-285750">
              <a:buFont typeface="Arial" panose="020B0604020202020204" pitchFamily="34" charset="0"/>
              <a:buChar char="•"/>
            </a:pPr>
            <a:r>
              <a:rPr lang="en-US" sz="2000" dirty="0"/>
              <a:t>We want to give questions and get answers</a:t>
            </a:r>
            <a:endParaRPr lang="nl-BE" sz="2000" dirty="0"/>
          </a:p>
        </p:txBody>
      </p:sp>
      <p:pic>
        <p:nvPicPr>
          <p:cNvPr id="13" name="Picture 12">
            <a:extLst>
              <a:ext uri="{FF2B5EF4-FFF2-40B4-BE49-F238E27FC236}">
                <a16:creationId xmlns:a16="http://schemas.microsoft.com/office/drawing/2014/main" id="{6575C2E8-4A51-D6DB-BDE3-1DC7D1F7A56D}"/>
              </a:ext>
            </a:extLst>
          </p:cNvPr>
          <p:cNvPicPr>
            <a:picLocks noChangeAspect="1"/>
          </p:cNvPicPr>
          <p:nvPr/>
        </p:nvPicPr>
        <p:blipFill>
          <a:blip r:embed="rId4"/>
          <a:stretch>
            <a:fillRect/>
          </a:stretch>
        </p:blipFill>
        <p:spPr>
          <a:xfrm>
            <a:off x="7830268" y="2436200"/>
            <a:ext cx="3639058" cy="3353268"/>
          </a:xfrm>
          <a:prstGeom prst="rect">
            <a:avLst/>
          </a:prstGeom>
        </p:spPr>
      </p:pic>
      <p:sp>
        <p:nvSpPr>
          <p:cNvPr id="14" name="Arrow: Right 13">
            <a:extLst>
              <a:ext uri="{FF2B5EF4-FFF2-40B4-BE49-F238E27FC236}">
                <a16:creationId xmlns:a16="http://schemas.microsoft.com/office/drawing/2014/main" id="{D8F304B1-54ED-771C-7CC4-814D199345D8}"/>
              </a:ext>
            </a:extLst>
          </p:cNvPr>
          <p:cNvSpPr/>
          <p:nvPr/>
        </p:nvSpPr>
        <p:spPr>
          <a:xfrm>
            <a:off x="5069840" y="4296869"/>
            <a:ext cx="1026160" cy="508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5" name="TextBox 14">
            <a:extLst>
              <a:ext uri="{FF2B5EF4-FFF2-40B4-BE49-F238E27FC236}">
                <a16:creationId xmlns:a16="http://schemas.microsoft.com/office/drawing/2014/main" id="{47172D15-B0A3-9938-53AA-41EA0AC7C00F}"/>
              </a:ext>
            </a:extLst>
          </p:cNvPr>
          <p:cNvSpPr txBox="1"/>
          <p:nvPr/>
        </p:nvSpPr>
        <p:spPr>
          <a:xfrm>
            <a:off x="7368250" y="804984"/>
            <a:ext cx="4954287" cy="1631216"/>
          </a:xfrm>
          <a:prstGeom prst="rect">
            <a:avLst/>
          </a:prstGeom>
          <a:noFill/>
        </p:spPr>
        <p:txBody>
          <a:bodyPr wrap="square" rtlCol="0">
            <a:spAutoFit/>
          </a:bodyPr>
          <a:lstStyle/>
          <a:p>
            <a:pPr algn="ctr"/>
            <a:r>
              <a:rPr lang="en-US" sz="2000" dirty="0">
                <a:solidFill>
                  <a:srgbClr val="FF0000"/>
                </a:solidFill>
              </a:rPr>
              <a:t>Fine-tuning</a:t>
            </a:r>
          </a:p>
          <a:p>
            <a:pPr marL="285750" indent="-285750">
              <a:buClr>
                <a:srgbClr val="FF1515"/>
              </a:buClr>
              <a:buFont typeface="Arial" panose="020B0604020202020204" pitchFamily="34" charset="0"/>
              <a:buChar char="•"/>
            </a:pPr>
            <a:r>
              <a:rPr lang="en-US" sz="2000" dirty="0"/>
              <a:t>Keep the same training process</a:t>
            </a:r>
          </a:p>
          <a:p>
            <a:pPr marL="285750" indent="-285750">
              <a:buClr>
                <a:srgbClr val="FF1515"/>
              </a:buClr>
              <a:buFont typeface="Arial" panose="020B0604020202020204" pitchFamily="34" charset="0"/>
              <a:buChar char="•"/>
            </a:pPr>
            <a:r>
              <a:rPr lang="en-US" sz="2000" dirty="0"/>
              <a:t>Swap the training set &amp; continue training</a:t>
            </a:r>
          </a:p>
          <a:p>
            <a:pPr marL="285750" indent="-285750">
              <a:buClr>
                <a:srgbClr val="FF1515"/>
              </a:buClr>
              <a:buFont typeface="Arial" panose="020B0604020202020204" pitchFamily="34" charset="0"/>
              <a:buChar char="•"/>
            </a:pPr>
            <a:r>
              <a:rPr lang="en-US" sz="2000" dirty="0"/>
              <a:t>Manually assemble question-answer documents</a:t>
            </a:r>
            <a:endParaRPr lang="nl-BE" sz="2000" dirty="0"/>
          </a:p>
        </p:txBody>
      </p:sp>
      <p:sp>
        <p:nvSpPr>
          <p:cNvPr id="16" name="TextBox 15">
            <a:extLst>
              <a:ext uri="{FF2B5EF4-FFF2-40B4-BE49-F238E27FC236}">
                <a16:creationId xmlns:a16="http://schemas.microsoft.com/office/drawing/2014/main" id="{4D127165-B431-EA30-46EF-58845FF5AD8B}"/>
              </a:ext>
            </a:extLst>
          </p:cNvPr>
          <p:cNvSpPr txBox="1"/>
          <p:nvPr/>
        </p:nvSpPr>
        <p:spPr>
          <a:xfrm>
            <a:off x="7830268" y="5821453"/>
            <a:ext cx="3744534" cy="307777"/>
          </a:xfrm>
          <a:prstGeom prst="rect">
            <a:avLst/>
          </a:prstGeom>
          <a:noFill/>
        </p:spPr>
        <p:txBody>
          <a:bodyPr wrap="square" rtlCol="0">
            <a:spAutoFit/>
          </a:bodyPr>
          <a:lstStyle/>
          <a:p>
            <a:r>
              <a:rPr lang="en-US" sz="1400" dirty="0"/>
              <a:t>A question-answer training instance</a:t>
            </a:r>
            <a:endParaRPr lang="nl-BE" sz="1400" dirty="0"/>
          </a:p>
        </p:txBody>
      </p:sp>
    </p:spTree>
    <p:extLst>
      <p:ext uri="{BB962C8B-B14F-4D97-AF65-F5344CB8AC3E}">
        <p14:creationId xmlns:p14="http://schemas.microsoft.com/office/powerpoint/2010/main" val="7178464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AD77D-C3F9-4509-929D-24DD96B5FA5E}"/>
              </a:ext>
            </a:extLst>
          </p:cNvPr>
          <p:cNvSpPr>
            <a:spLocks noGrp="1"/>
          </p:cNvSpPr>
          <p:nvPr>
            <p:ph type="title"/>
          </p:nvPr>
        </p:nvSpPr>
        <p:spPr/>
        <p:txBody>
          <a:bodyPr>
            <a:noAutofit/>
          </a:bodyPr>
          <a:lstStyle/>
          <a:p>
            <a:r>
              <a:rPr lang="en-US" sz="3600" dirty="0"/>
              <a:t>The </a:t>
            </a:r>
            <a:r>
              <a:rPr lang="en-US" sz="3600" dirty="0" err="1"/>
              <a:t>ChatGPT</a:t>
            </a:r>
            <a:r>
              <a:rPr lang="en-US" sz="3600" dirty="0"/>
              <a:t> moment: Limitations of fine-tuning</a:t>
            </a:r>
            <a:endParaRPr lang="nl-BE" sz="3600" dirty="0"/>
          </a:p>
        </p:txBody>
      </p:sp>
      <p:sp>
        <p:nvSpPr>
          <p:cNvPr id="4" name="TextBox 3">
            <a:extLst>
              <a:ext uri="{FF2B5EF4-FFF2-40B4-BE49-F238E27FC236}">
                <a16:creationId xmlns:a16="http://schemas.microsoft.com/office/drawing/2014/main" id="{A9BEC6C1-1D4E-B197-7415-8959F8ED80C0}"/>
              </a:ext>
            </a:extLst>
          </p:cNvPr>
          <p:cNvSpPr txBox="1"/>
          <p:nvPr/>
        </p:nvSpPr>
        <p:spPr>
          <a:xfrm>
            <a:off x="78587" y="1391131"/>
            <a:ext cx="3823951" cy="707886"/>
          </a:xfrm>
          <a:prstGeom prst="rect">
            <a:avLst/>
          </a:prstGeom>
          <a:noFill/>
        </p:spPr>
        <p:txBody>
          <a:bodyPr wrap="square" rtlCol="0">
            <a:spAutoFit/>
          </a:bodyPr>
          <a:lstStyle/>
          <a:p>
            <a:r>
              <a:rPr lang="en-US" sz="2000" dirty="0"/>
              <a:t>Fine tuned models were the norm</a:t>
            </a:r>
          </a:p>
          <a:p>
            <a:r>
              <a:rPr lang="en-US" sz="2000" dirty="0">
                <a:solidFill>
                  <a:srgbClr val="FF0000"/>
                </a:solidFill>
              </a:rPr>
              <a:t>(until summer 2022)</a:t>
            </a:r>
            <a:endParaRPr lang="nl-BE" sz="2000" dirty="0">
              <a:solidFill>
                <a:srgbClr val="FF0000"/>
              </a:solidFill>
            </a:endParaRPr>
          </a:p>
        </p:txBody>
      </p:sp>
      <p:pic>
        <p:nvPicPr>
          <p:cNvPr id="6" name="Picture 5">
            <a:extLst>
              <a:ext uri="{FF2B5EF4-FFF2-40B4-BE49-F238E27FC236}">
                <a16:creationId xmlns:a16="http://schemas.microsoft.com/office/drawing/2014/main" id="{70ECE9A2-3F8F-F287-5EBE-FE2C972F5082}"/>
              </a:ext>
            </a:extLst>
          </p:cNvPr>
          <p:cNvPicPr>
            <a:picLocks noChangeAspect="1"/>
          </p:cNvPicPr>
          <p:nvPr/>
        </p:nvPicPr>
        <p:blipFill>
          <a:blip r:embed="rId3"/>
          <a:stretch>
            <a:fillRect/>
          </a:stretch>
        </p:blipFill>
        <p:spPr>
          <a:xfrm>
            <a:off x="176921" y="2101140"/>
            <a:ext cx="3486637" cy="3057952"/>
          </a:xfrm>
          <a:prstGeom prst="rect">
            <a:avLst/>
          </a:prstGeom>
        </p:spPr>
      </p:pic>
      <p:sp>
        <p:nvSpPr>
          <p:cNvPr id="7" name="TextBox 6">
            <a:extLst>
              <a:ext uri="{FF2B5EF4-FFF2-40B4-BE49-F238E27FC236}">
                <a16:creationId xmlns:a16="http://schemas.microsoft.com/office/drawing/2014/main" id="{25DC98C4-06CD-609C-B193-A1DF15ED309A}"/>
              </a:ext>
            </a:extLst>
          </p:cNvPr>
          <p:cNvSpPr txBox="1"/>
          <p:nvPr/>
        </p:nvSpPr>
        <p:spPr>
          <a:xfrm>
            <a:off x="542680" y="5159092"/>
            <a:ext cx="2545960" cy="307777"/>
          </a:xfrm>
          <a:prstGeom prst="rect">
            <a:avLst/>
          </a:prstGeom>
          <a:noFill/>
        </p:spPr>
        <p:txBody>
          <a:bodyPr wrap="square" rtlCol="0">
            <a:spAutoFit/>
          </a:bodyPr>
          <a:lstStyle/>
          <a:p>
            <a:r>
              <a:rPr lang="en-US" sz="1400" dirty="0"/>
              <a:t>Output of a fine tuned model</a:t>
            </a:r>
            <a:endParaRPr lang="nl-BE" sz="1400" dirty="0"/>
          </a:p>
        </p:txBody>
      </p:sp>
      <p:sp>
        <p:nvSpPr>
          <p:cNvPr id="9" name="TextBox 8">
            <a:extLst>
              <a:ext uri="{FF2B5EF4-FFF2-40B4-BE49-F238E27FC236}">
                <a16:creationId xmlns:a16="http://schemas.microsoft.com/office/drawing/2014/main" id="{0A68EC42-9236-6E2E-7273-FD8CF9B340D3}"/>
              </a:ext>
            </a:extLst>
          </p:cNvPr>
          <p:cNvSpPr txBox="1"/>
          <p:nvPr/>
        </p:nvSpPr>
        <p:spPr>
          <a:xfrm>
            <a:off x="4592256" y="1745074"/>
            <a:ext cx="6855552" cy="2554545"/>
          </a:xfrm>
          <a:prstGeom prst="rect">
            <a:avLst/>
          </a:prstGeom>
          <a:noFill/>
        </p:spPr>
        <p:txBody>
          <a:bodyPr wrap="square" rtlCol="0">
            <a:spAutoFit/>
          </a:bodyPr>
          <a:lstStyle/>
          <a:p>
            <a:r>
              <a:rPr lang="en-US" sz="2000" dirty="0"/>
              <a:t>But:</a:t>
            </a:r>
          </a:p>
          <a:p>
            <a:pPr marL="285750" indent="-285750">
              <a:buClr>
                <a:srgbClr val="FF1515"/>
              </a:buClr>
              <a:buFont typeface="Arial" panose="020B0604020202020204" pitchFamily="34" charset="0"/>
              <a:buChar char="•"/>
            </a:pPr>
            <a:r>
              <a:rPr lang="en-US" sz="2000" dirty="0"/>
              <a:t>Human labelers are expensive</a:t>
            </a:r>
          </a:p>
          <a:p>
            <a:pPr marL="285750" indent="-285750">
              <a:buClr>
                <a:srgbClr val="FF1515"/>
              </a:buClr>
              <a:buFont typeface="Arial" panose="020B0604020202020204" pitchFamily="34" charset="0"/>
              <a:buChar char="•"/>
            </a:pPr>
            <a:r>
              <a:rPr lang="en-US" sz="2000" dirty="0"/>
              <a:t>Thus, scaling and aligning these models is hard</a:t>
            </a:r>
          </a:p>
          <a:p>
            <a:pPr marL="285750" indent="-285750">
              <a:buFont typeface="Arial" panose="020B0604020202020204" pitchFamily="34" charset="0"/>
              <a:buChar char="•"/>
            </a:pPr>
            <a:endParaRPr lang="en-US" sz="2000" dirty="0"/>
          </a:p>
          <a:p>
            <a:r>
              <a:rPr lang="en-US" sz="2000" dirty="0"/>
              <a:t>What if, we use AI to make to build the dataset?</a:t>
            </a:r>
          </a:p>
          <a:p>
            <a:r>
              <a:rPr lang="en-US" sz="2000" dirty="0"/>
              <a:t>And we just evaluate how good it does it?</a:t>
            </a:r>
          </a:p>
          <a:p>
            <a:r>
              <a:rPr lang="en-US" sz="2000" dirty="0">
                <a:solidFill>
                  <a:srgbClr val="FF0000"/>
                </a:solidFill>
              </a:rPr>
              <a:t>After all, compering is “cheaper” and easier  than writing!</a:t>
            </a:r>
          </a:p>
          <a:p>
            <a:pPr marL="285750" indent="-285750">
              <a:buFont typeface="Arial" panose="020B0604020202020204" pitchFamily="34" charset="0"/>
              <a:buChar char="•"/>
            </a:pPr>
            <a:endParaRPr lang="nl-BE" sz="2000" dirty="0"/>
          </a:p>
        </p:txBody>
      </p:sp>
      <p:pic>
        <p:nvPicPr>
          <p:cNvPr id="13" name="Picture 12">
            <a:extLst>
              <a:ext uri="{FF2B5EF4-FFF2-40B4-BE49-F238E27FC236}">
                <a16:creationId xmlns:a16="http://schemas.microsoft.com/office/drawing/2014/main" id="{E902B9DD-9AC9-FE23-DFB0-61BAD3C05BD9}"/>
              </a:ext>
            </a:extLst>
          </p:cNvPr>
          <p:cNvPicPr>
            <a:picLocks noChangeAspect="1"/>
          </p:cNvPicPr>
          <p:nvPr/>
        </p:nvPicPr>
        <p:blipFill>
          <a:blip r:embed="rId4"/>
          <a:stretch>
            <a:fillRect/>
          </a:stretch>
        </p:blipFill>
        <p:spPr>
          <a:xfrm>
            <a:off x="3806365" y="4197293"/>
            <a:ext cx="3974687" cy="1498820"/>
          </a:xfrm>
          <a:prstGeom prst="rect">
            <a:avLst/>
          </a:prstGeom>
        </p:spPr>
      </p:pic>
      <p:pic>
        <p:nvPicPr>
          <p:cNvPr id="15" name="Picture 14">
            <a:extLst>
              <a:ext uri="{FF2B5EF4-FFF2-40B4-BE49-F238E27FC236}">
                <a16:creationId xmlns:a16="http://schemas.microsoft.com/office/drawing/2014/main" id="{344DBE15-2A26-BB80-6A43-429E44F5EF31}"/>
              </a:ext>
            </a:extLst>
          </p:cNvPr>
          <p:cNvPicPr>
            <a:picLocks noChangeAspect="1"/>
          </p:cNvPicPr>
          <p:nvPr/>
        </p:nvPicPr>
        <p:blipFill>
          <a:blip r:embed="rId5"/>
          <a:stretch>
            <a:fillRect/>
          </a:stretch>
        </p:blipFill>
        <p:spPr>
          <a:xfrm>
            <a:off x="7857663" y="4197293"/>
            <a:ext cx="4157416" cy="1474186"/>
          </a:xfrm>
          <a:prstGeom prst="rect">
            <a:avLst/>
          </a:prstGeom>
        </p:spPr>
      </p:pic>
    </p:spTree>
    <p:extLst>
      <p:ext uri="{BB962C8B-B14F-4D97-AF65-F5344CB8AC3E}">
        <p14:creationId xmlns:p14="http://schemas.microsoft.com/office/powerpoint/2010/main" val="2024607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56FCD-5A77-E142-5FB5-C1943AA5FBBA}"/>
              </a:ext>
            </a:extLst>
          </p:cNvPr>
          <p:cNvSpPr>
            <a:spLocks noGrp="1"/>
          </p:cNvSpPr>
          <p:nvPr>
            <p:ph type="title"/>
          </p:nvPr>
        </p:nvSpPr>
        <p:spPr>
          <a:xfrm>
            <a:off x="182879" y="384573"/>
            <a:ext cx="11904017" cy="903236"/>
          </a:xfrm>
        </p:spPr>
        <p:txBody>
          <a:bodyPr>
            <a:noAutofit/>
          </a:bodyPr>
          <a:lstStyle/>
          <a:p>
            <a:r>
              <a:rPr lang="en-US" sz="3600" dirty="0"/>
              <a:t>Reinforcement Learning with Human Feedback (RLHF)</a:t>
            </a:r>
            <a:endParaRPr lang="nl-BE" sz="3600" dirty="0"/>
          </a:p>
        </p:txBody>
      </p:sp>
      <p:pic>
        <p:nvPicPr>
          <p:cNvPr id="5" name="Picture 4">
            <a:extLst>
              <a:ext uri="{FF2B5EF4-FFF2-40B4-BE49-F238E27FC236}">
                <a16:creationId xmlns:a16="http://schemas.microsoft.com/office/drawing/2014/main" id="{40D24160-FF8C-C6D6-58EE-CD5C344DBBDE}"/>
              </a:ext>
            </a:extLst>
          </p:cNvPr>
          <p:cNvPicPr>
            <a:picLocks noChangeAspect="1"/>
          </p:cNvPicPr>
          <p:nvPr/>
        </p:nvPicPr>
        <p:blipFill>
          <a:blip r:embed="rId3"/>
          <a:stretch>
            <a:fillRect/>
          </a:stretch>
        </p:blipFill>
        <p:spPr>
          <a:xfrm>
            <a:off x="4351283" y="1002274"/>
            <a:ext cx="7304946" cy="5198004"/>
          </a:xfrm>
          <a:prstGeom prst="rect">
            <a:avLst/>
          </a:prstGeom>
        </p:spPr>
      </p:pic>
      <p:sp>
        <p:nvSpPr>
          <p:cNvPr id="6" name="TextBox 5">
            <a:extLst>
              <a:ext uri="{FF2B5EF4-FFF2-40B4-BE49-F238E27FC236}">
                <a16:creationId xmlns:a16="http://schemas.microsoft.com/office/drawing/2014/main" id="{C3CE9AC9-9CD2-BE1B-2574-4AE93989FDE6}"/>
              </a:ext>
            </a:extLst>
          </p:cNvPr>
          <p:cNvSpPr txBox="1"/>
          <p:nvPr/>
        </p:nvSpPr>
        <p:spPr>
          <a:xfrm>
            <a:off x="53603" y="2939556"/>
            <a:ext cx="4297680" cy="1323439"/>
          </a:xfrm>
          <a:prstGeom prst="rect">
            <a:avLst/>
          </a:prstGeom>
          <a:noFill/>
        </p:spPr>
        <p:txBody>
          <a:bodyPr wrap="square" rtlCol="0">
            <a:spAutoFit/>
          </a:bodyPr>
          <a:lstStyle/>
          <a:p>
            <a:r>
              <a:rPr lang="en-US" sz="2000" dirty="0">
                <a:solidFill>
                  <a:srgbClr val="FF0000"/>
                </a:solidFill>
              </a:rPr>
              <a:t>RLHF is the last step in training LLMs</a:t>
            </a:r>
          </a:p>
          <a:p>
            <a:endParaRPr lang="en-US" sz="2000" dirty="0"/>
          </a:p>
          <a:p>
            <a:r>
              <a:rPr lang="en-US" sz="2000" dirty="0"/>
              <a:t>It’s the final component that unlocked the potential of LLMs</a:t>
            </a:r>
          </a:p>
        </p:txBody>
      </p:sp>
      <p:sp>
        <p:nvSpPr>
          <p:cNvPr id="3" name="TextBox 2">
            <a:extLst>
              <a:ext uri="{FF2B5EF4-FFF2-40B4-BE49-F238E27FC236}">
                <a16:creationId xmlns:a16="http://schemas.microsoft.com/office/drawing/2014/main" id="{3BF51AAE-B5F7-5387-17B6-273567B92C04}"/>
              </a:ext>
            </a:extLst>
          </p:cNvPr>
          <p:cNvSpPr txBox="1"/>
          <p:nvPr/>
        </p:nvSpPr>
        <p:spPr>
          <a:xfrm>
            <a:off x="273268" y="6404186"/>
            <a:ext cx="9354207" cy="430887"/>
          </a:xfrm>
          <a:prstGeom prst="rect">
            <a:avLst/>
          </a:prstGeom>
          <a:noFill/>
        </p:spPr>
        <p:txBody>
          <a:bodyPr wrap="square" rtlCol="0">
            <a:spAutoFit/>
          </a:bodyPr>
          <a:lstStyle/>
          <a:p>
            <a:r>
              <a:rPr lang="en-US" sz="1050" b="0" i="0" dirty="0">
                <a:solidFill>
                  <a:srgbClr val="222222"/>
                </a:solidFill>
                <a:effectLst/>
                <a:latin typeface="Arial" panose="020B0604020202020204" pitchFamily="34" charset="0"/>
              </a:rPr>
              <a:t>Ouyang, Long, et al. "Training language models to follow instructions with human feedback." </a:t>
            </a:r>
            <a:r>
              <a:rPr lang="en-US" sz="1050" b="0" i="1" dirty="0">
                <a:solidFill>
                  <a:srgbClr val="222222"/>
                </a:solidFill>
                <a:effectLst/>
                <a:latin typeface="Arial" panose="020B0604020202020204" pitchFamily="34" charset="0"/>
              </a:rPr>
              <a:t>Advances in Neural Information Processing Systems</a:t>
            </a:r>
            <a:r>
              <a:rPr lang="en-US" sz="1050" b="0" i="0" dirty="0">
                <a:solidFill>
                  <a:srgbClr val="222222"/>
                </a:solidFill>
                <a:effectLst/>
                <a:latin typeface="Arial" panose="020B0604020202020204" pitchFamily="34" charset="0"/>
              </a:rPr>
              <a:t> 35 (2022): 27730-27744.</a:t>
            </a:r>
            <a:endParaRPr lang="nl-BE" sz="1050" dirty="0"/>
          </a:p>
        </p:txBody>
      </p:sp>
    </p:spTree>
    <p:extLst>
      <p:ext uri="{BB962C8B-B14F-4D97-AF65-F5344CB8AC3E}">
        <p14:creationId xmlns:p14="http://schemas.microsoft.com/office/powerpoint/2010/main" val="5654618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0EBB6-D864-B70D-637B-BEBB7C5DE10C}"/>
              </a:ext>
            </a:extLst>
          </p:cNvPr>
          <p:cNvSpPr>
            <a:spLocks noGrp="1"/>
          </p:cNvSpPr>
          <p:nvPr>
            <p:ph type="title"/>
          </p:nvPr>
        </p:nvSpPr>
        <p:spPr/>
        <p:txBody>
          <a:bodyPr/>
          <a:lstStyle/>
          <a:p>
            <a:r>
              <a:rPr lang="en-US" dirty="0"/>
              <a:t>Summary &amp; Current Status</a:t>
            </a:r>
            <a:endParaRPr lang="nl-BE" dirty="0"/>
          </a:p>
        </p:txBody>
      </p:sp>
      <p:sp>
        <p:nvSpPr>
          <p:cNvPr id="4" name="TextBox 3">
            <a:extLst>
              <a:ext uri="{FF2B5EF4-FFF2-40B4-BE49-F238E27FC236}">
                <a16:creationId xmlns:a16="http://schemas.microsoft.com/office/drawing/2014/main" id="{25A0A5A4-15E5-6E1B-91D8-FC09392645B8}"/>
              </a:ext>
            </a:extLst>
          </p:cNvPr>
          <p:cNvSpPr txBox="1"/>
          <p:nvPr/>
        </p:nvSpPr>
        <p:spPr>
          <a:xfrm>
            <a:off x="264159" y="1287809"/>
            <a:ext cx="9468419" cy="5632311"/>
          </a:xfrm>
          <a:prstGeom prst="rect">
            <a:avLst/>
          </a:prstGeom>
          <a:noFill/>
        </p:spPr>
        <p:txBody>
          <a:bodyPr wrap="square" rtlCol="0">
            <a:spAutoFit/>
          </a:bodyPr>
          <a:lstStyle/>
          <a:p>
            <a:r>
              <a:rPr lang="en-US" dirty="0">
                <a:solidFill>
                  <a:srgbClr val="FF0000"/>
                </a:solidFill>
              </a:rPr>
              <a:t>An LLM is Transformer – Based method trained on 3 stages</a:t>
            </a:r>
          </a:p>
          <a:p>
            <a:pPr marL="342900" indent="-342900">
              <a:buAutoNum type="arabicPeriod"/>
            </a:pPr>
            <a:r>
              <a:rPr lang="en-US" dirty="0"/>
              <a:t>Pretraining</a:t>
            </a:r>
          </a:p>
          <a:p>
            <a:pPr marL="342900" indent="-342900">
              <a:buAutoNum type="arabicPeriod"/>
            </a:pPr>
            <a:r>
              <a:rPr lang="en-US" dirty="0"/>
              <a:t>Fine-tuning</a:t>
            </a:r>
          </a:p>
          <a:p>
            <a:pPr marL="342900" indent="-342900">
              <a:buAutoNum type="arabicPeriod"/>
            </a:pPr>
            <a:r>
              <a:rPr lang="en-US" dirty="0"/>
              <a:t>RLHF</a:t>
            </a:r>
          </a:p>
          <a:p>
            <a:pPr marL="342900" indent="-342900">
              <a:buAutoNum type="arabicPeriod"/>
            </a:pPr>
            <a:endParaRPr lang="en-US" dirty="0"/>
          </a:p>
          <a:p>
            <a:r>
              <a:rPr lang="en-US" dirty="0"/>
              <a:t>It is understood that it compresses text with an not-so-well-understood-way on its parameters.</a:t>
            </a:r>
          </a:p>
          <a:p>
            <a:r>
              <a:rPr lang="en-US" dirty="0"/>
              <a:t>We then instruct it to align its behavior on our needs!</a:t>
            </a:r>
          </a:p>
          <a:p>
            <a:endParaRPr lang="en-US" dirty="0"/>
          </a:p>
          <a:p>
            <a:r>
              <a:rPr lang="en-US" dirty="0">
                <a:solidFill>
                  <a:srgbClr val="FF0000"/>
                </a:solidFill>
              </a:rPr>
              <a:t>What is the current status?</a:t>
            </a:r>
          </a:p>
          <a:p>
            <a:pPr marL="285750" indent="-285750">
              <a:buFont typeface="Arial" panose="020B0604020202020204" pitchFamily="34" charset="0"/>
              <a:buChar char="•"/>
            </a:pPr>
            <a:r>
              <a:rPr lang="en-US" dirty="0"/>
              <a:t>A zoo of models to pick based on your taste</a:t>
            </a:r>
          </a:p>
          <a:p>
            <a:pPr marL="742950" lvl="1" indent="-285750">
              <a:buFont typeface="Arial" panose="020B0604020202020204" pitchFamily="34" charset="0"/>
              <a:buChar char="•"/>
            </a:pPr>
            <a:r>
              <a:rPr lang="en-US" dirty="0"/>
              <a:t>Open/Closed source</a:t>
            </a:r>
          </a:p>
          <a:p>
            <a:pPr marL="742950" lvl="1" indent="-285750">
              <a:buFont typeface="Arial" panose="020B0604020202020204" pitchFamily="34" charset="0"/>
              <a:buChar char="•"/>
            </a:pPr>
            <a:r>
              <a:rPr lang="en-US" dirty="0"/>
              <a:t>Run on Cloud/Laptop/Phone</a:t>
            </a:r>
          </a:p>
          <a:p>
            <a:pPr marL="742950" lvl="1" indent="-285750">
              <a:buFont typeface="Arial" panose="020B0604020202020204" pitchFamily="34" charset="0"/>
              <a:buChar char="•"/>
            </a:pPr>
            <a:r>
              <a:rPr lang="en-US" dirty="0"/>
              <a:t>Cheap/Expensive inference</a:t>
            </a:r>
          </a:p>
          <a:p>
            <a:pPr marL="285750" indent="-285750">
              <a:buFont typeface="Arial" panose="020B0604020202020204" pitchFamily="34" charset="0"/>
              <a:buChar char="•"/>
            </a:pPr>
            <a:r>
              <a:rPr lang="en-US" dirty="0"/>
              <a:t>Access to tools </a:t>
            </a:r>
          </a:p>
          <a:p>
            <a:pPr marL="742950" lvl="1" indent="-285750">
              <a:buFont typeface="Arial" panose="020B0604020202020204" pitchFamily="34" charset="0"/>
              <a:buChar char="•"/>
            </a:pPr>
            <a:r>
              <a:rPr lang="en-US" dirty="0"/>
              <a:t>Coding </a:t>
            </a:r>
          </a:p>
          <a:p>
            <a:pPr marL="742950" lvl="1" indent="-285750">
              <a:buFont typeface="Arial" panose="020B0604020202020204" pitchFamily="34" charset="0"/>
              <a:buChar char="•"/>
            </a:pPr>
            <a:r>
              <a:rPr lang="en-US" dirty="0"/>
              <a:t>Create images</a:t>
            </a:r>
          </a:p>
          <a:p>
            <a:pPr marL="742950" lvl="1" indent="-285750">
              <a:buFont typeface="Arial" panose="020B0604020202020204" pitchFamily="34" charset="0"/>
              <a:buChar char="•"/>
            </a:pPr>
            <a:r>
              <a:rPr lang="en-US" dirty="0"/>
              <a:t>Access the internet</a:t>
            </a:r>
          </a:p>
          <a:p>
            <a:pPr marL="742950" lvl="1" indent="-285750">
              <a:buFont typeface="Arial" panose="020B0604020202020204" pitchFamily="34" charset="0"/>
              <a:buChar char="•"/>
            </a:pPr>
            <a:r>
              <a:rPr lang="en-US" dirty="0"/>
              <a:t>Read the news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nl-BE" dirty="0"/>
          </a:p>
        </p:txBody>
      </p:sp>
      <p:pic>
        <p:nvPicPr>
          <p:cNvPr id="6" name="Picture 5">
            <a:extLst>
              <a:ext uri="{FF2B5EF4-FFF2-40B4-BE49-F238E27FC236}">
                <a16:creationId xmlns:a16="http://schemas.microsoft.com/office/drawing/2014/main" id="{B2A25D29-6248-38E6-33D2-CCB46A917806}"/>
              </a:ext>
            </a:extLst>
          </p:cNvPr>
          <p:cNvPicPr>
            <a:picLocks noChangeAspect="1"/>
          </p:cNvPicPr>
          <p:nvPr/>
        </p:nvPicPr>
        <p:blipFill>
          <a:blip r:embed="rId3"/>
          <a:stretch>
            <a:fillRect/>
          </a:stretch>
        </p:blipFill>
        <p:spPr>
          <a:xfrm>
            <a:off x="5016157" y="3292365"/>
            <a:ext cx="7175843" cy="2866697"/>
          </a:xfrm>
          <a:prstGeom prst="rect">
            <a:avLst/>
          </a:prstGeom>
        </p:spPr>
      </p:pic>
    </p:spTree>
    <p:extLst>
      <p:ext uri="{BB962C8B-B14F-4D97-AF65-F5344CB8AC3E}">
        <p14:creationId xmlns:p14="http://schemas.microsoft.com/office/powerpoint/2010/main" val="5410095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9CCE3-CB20-7025-55D5-AAA64A22D9DC}"/>
              </a:ext>
            </a:extLst>
          </p:cNvPr>
          <p:cNvSpPr>
            <a:spLocks noGrp="1"/>
          </p:cNvSpPr>
          <p:nvPr>
            <p:ph type="ctrTitle"/>
          </p:nvPr>
        </p:nvSpPr>
        <p:spPr>
          <a:xfrm>
            <a:off x="217437" y="3140740"/>
            <a:ext cx="11757125" cy="1330216"/>
          </a:xfrm>
        </p:spPr>
        <p:txBody>
          <a:bodyPr>
            <a:normAutofit/>
          </a:bodyPr>
          <a:lstStyle/>
          <a:p>
            <a:r>
              <a:rPr lang="en-US" dirty="0"/>
              <a:t>Examples Use Cases</a:t>
            </a:r>
            <a:endParaRPr lang="nl-BE" dirty="0"/>
          </a:p>
        </p:txBody>
      </p:sp>
      <p:grpSp>
        <p:nvGrpSpPr>
          <p:cNvPr id="22" name="Google Shape;2576;p48">
            <a:extLst>
              <a:ext uri="{FF2B5EF4-FFF2-40B4-BE49-F238E27FC236}">
                <a16:creationId xmlns:a16="http://schemas.microsoft.com/office/drawing/2014/main" id="{50AE3F81-3CE5-7F12-4F3F-5F1BC62D6E7C}"/>
              </a:ext>
            </a:extLst>
          </p:cNvPr>
          <p:cNvGrpSpPr/>
          <p:nvPr/>
        </p:nvGrpSpPr>
        <p:grpSpPr>
          <a:xfrm>
            <a:off x="9750488" y="5686005"/>
            <a:ext cx="1847461" cy="802432"/>
            <a:chOff x="-1597345" y="233060"/>
            <a:chExt cx="9980362" cy="3571176"/>
          </a:xfrm>
        </p:grpSpPr>
        <p:sp>
          <p:nvSpPr>
            <p:cNvPr id="23" name="Google Shape;2577;p48">
              <a:extLst>
                <a:ext uri="{FF2B5EF4-FFF2-40B4-BE49-F238E27FC236}">
                  <a16:creationId xmlns:a16="http://schemas.microsoft.com/office/drawing/2014/main" id="{AAE08536-E0B4-9E43-53DC-1333098DC610}"/>
                </a:ext>
              </a:extLst>
            </p:cNvPr>
            <p:cNvSpPr/>
            <p:nvPr/>
          </p:nvSpPr>
          <p:spPr>
            <a:xfrm rot="10800000" flipH="1">
              <a:off x="-1597345" y="1616463"/>
              <a:ext cx="2376671" cy="2156850"/>
            </a:xfrm>
            <a:custGeom>
              <a:avLst/>
              <a:gdLst/>
              <a:ahLst/>
              <a:cxnLst/>
              <a:rect l="l" t="t" r="r" b="b"/>
              <a:pathLst>
                <a:path w="2376671" h="2156850" extrusionOk="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4" name="Google Shape;2578;p48">
              <a:extLst>
                <a:ext uri="{FF2B5EF4-FFF2-40B4-BE49-F238E27FC236}">
                  <a16:creationId xmlns:a16="http://schemas.microsoft.com/office/drawing/2014/main" id="{40A6E5D5-7966-E23C-174E-D40EA9D1A97E}"/>
                </a:ext>
              </a:extLst>
            </p:cNvPr>
            <p:cNvSpPr/>
            <p:nvPr/>
          </p:nvSpPr>
          <p:spPr>
            <a:xfrm rot="10800000" flipH="1">
              <a:off x="943753" y="1616470"/>
              <a:ext cx="669528" cy="2156859"/>
            </a:xfrm>
            <a:custGeom>
              <a:avLst/>
              <a:gdLst/>
              <a:ahLst/>
              <a:cxnLst/>
              <a:rect l="l" t="t" r="r" b="b"/>
              <a:pathLst>
                <a:path w="669528" h="2156859" extrusionOk="0">
                  <a:moveTo>
                    <a:pt x="669528" y="140"/>
                  </a:moveTo>
                  <a:lnTo>
                    <a:pt x="0" y="140"/>
                  </a:lnTo>
                  <a:lnTo>
                    <a:pt x="0" y="2157000"/>
                  </a:lnTo>
                  <a:lnTo>
                    <a:pt x="669528" y="215700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5" name="Google Shape;2579;p48">
              <a:extLst>
                <a:ext uri="{FF2B5EF4-FFF2-40B4-BE49-F238E27FC236}">
                  <a16:creationId xmlns:a16="http://schemas.microsoft.com/office/drawing/2014/main" id="{45CE2045-2E35-8629-67C0-2F2621789960}"/>
                </a:ext>
              </a:extLst>
            </p:cNvPr>
            <p:cNvSpPr/>
            <p:nvPr/>
          </p:nvSpPr>
          <p:spPr>
            <a:xfrm rot="10800000" flipH="1">
              <a:off x="1773807" y="1616468"/>
              <a:ext cx="2376670" cy="2156860"/>
            </a:xfrm>
            <a:custGeom>
              <a:avLst/>
              <a:gdLst/>
              <a:ahLst/>
              <a:cxnLst/>
              <a:rect l="l" t="t" r="r" b="b"/>
              <a:pathLst>
                <a:path w="2376670" h="2156860" extrusionOk="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nvGrpSpPr>
            <p:cNvPr id="26" name="Google Shape;2580;p48">
              <a:extLst>
                <a:ext uri="{FF2B5EF4-FFF2-40B4-BE49-F238E27FC236}">
                  <a16:creationId xmlns:a16="http://schemas.microsoft.com/office/drawing/2014/main" id="{A00D422D-6929-DEFF-10C1-36A17D3CC402}"/>
                </a:ext>
              </a:extLst>
            </p:cNvPr>
            <p:cNvGrpSpPr/>
            <p:nvPr/>
          </p:nvGrpSpPr>
          <p:grpSpPr>
            <a:xfrm>
              <a:off x="184698" y="233060"/>
              <a:ext cx="8198319" cy="3571176"/>
              <a:chOff x="184698" y="233060"/>
              <a:chExt cx="8198319" cy="3571176"/>
            </a:xfrm>
          </p:grpSpPr>
          <p:sp>
            <p:nvSpPr>
              <p:cNvPr id="27" name="Google Shape;2581;p48">
                <a:extLst>
                  <a:ext uri="{FF2B5EF4-FFF2-40B4-BE49-F238E27FC236}">
                    <a16:creationId xmlns:a16="http://schemas.microsoft.com/office/drawing/2014/main" id="{E9A7E0B4-5852-46EC-7BBF-8EEF12719DA1}"/>
                  </a:ext>
                </a:extLst>
              </p:cNvPr>
              <p:cNvSpPr/>
              <p:nvPr/>
            </p:nvSpPr>
            <p:spPr>
              <a:xfrm rot="10800000" flipH="1">
                <a:off x="4181769" y="1585525"/>
                <a:ext cx="2192617" cy="2218711"/>
              </a:xfrm>
              <a:custGeom>
                <a:avLst/>
                <a:gdLst/>
                <a:ahLst/>
                <a:cxnLst/>
                <a:rect l="l" t="t" r="r" b="b"/>
                <a:pathLst>
                  <a:path w="2192617" h="2218711" extrusionOk="0">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8" name="Google Shape;2582;p48">
                <a:extLst>
                  <a:ext uri="{FF2B5EF4-FFF2-40B4-BE49-F238E27FC236}">
                    <a16:creationId xmlns:a16="http://schemas.microsoft.com/office/drawing/2014/main" id="{A1DA1AB8-09AD-28C9-6B99-084CE2D4983D}"/>
                  </a:ext>
                </a:extLst>
              </p:cNvPr>
              <p:cNvSpPr/>
              <p:nvPr/>
            </p:nvSpPr>
            <p:spPr>
              <a:xfrm rot="10800000" flipH="1">
                <a:off x="6491878" y="1585525"/>
                <a:ext cx="1891136" cy="2218701"/>
              </a:xfrm>
              <a:custGeom>
                <a:avLst/>
                <a:gdLst/>
                <a:ahLst/>
                <a:cxnLst/>
                <a:rect l="l" t="t" r="r" b="b"/>
                <a:pathLst>
                  <a:path w="1891136" h="2218701" extrusionOk="0">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9" name="Google Shape;2583;p48">
                <a:extLst>
                  <a:ext uri="{FF2B5EF4-FFF2-40B4-BE49-F238E27FC236}">
                    <a16:creationId xmlns:a16="http://schemas.microsoft.com/office/drawing/2014/main" id="{600FEDC8-4C65-81AE-2AEE-043B2FE59B00}"/>
                  </a:ext>
                </a:extLst>
              </p:cNvPr>
              <p:cNvSpPr/>
              <p:nvPr/>
            </p:nvSpPr>
            <p:spPr>
              <a:xfrm rot="10800000" flipH="1">
                <a:off x="2964500" y="341269"/>
                <a:ext cx="507440" cy="711794"/>
              </a:xfrm>
              <a:custGeom>
                <a:avLst/>
                <a:gdLst/>
                <a:ahLst/>
                <a:cxnLst/>
                <a:rect l="l" t="t" r="r" b="b"/>
                <a:pathLst>
                  <a:path w="507440" h="711794" extrusionOk="0">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0" name="Google Shape;2584;p48">
                <a:extLst>
                  <a:ext uri="{FF2B5EF4-FFF2-40B4-BE49-F238E27FC236}">
                    <a16:creationId xmlns:a16="http://schemas.microsoft.com/office/drawing/2014/main" id="{A948ABAF-2041-FF54-345A-23CAE16FAE5F}"/>
                  </a:ext>
                </a:extLst>
              </p:cNvPr>
              <p:cNvSpPr/>
              <p:nvPr/>
            </p:nvSpPr>
            <p:spPr>
              <a:xfrm rot="10800000" flipH="1">
                <a:off x="3546906" y="511524"/>
                <a:ext cx="547820" cy="550199"/>
              </a:xfrm>
              <a:custGeom>
                <a:avLst/>
                <a:gdLst/>
                <a:ahLst/>
                <a:cxnLst/>
                <a:rect l="l" t="t" r="r" b="b"/>
                <a:pathLst>
                  <a:path w="547820" h="550199" extrusionOk="0">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1" name="Google Shape;2585;p48">
                <a:extLst>
                  <a:ext uri="{FF2B5EF4-FFF2-40B4-BE49-F238E27FC236}">
                    <a16:creationId xmlns:a16="http://schemas.microsoft.com/office/drawing/2014/main" id="{1A059256-35A0-BFBA-2A37-A3AA4E97BAFB}"/>
                  </a:ext>
                </a:extLst>
              </p:cNvPr>
              <p:cNvSpPr/>
              <p:nvPr/>
            </p:nvSpPr>
            <p:spPr>
              <a:xfrm rot="10800000" flipH="1">
                <a:off x="4139893" y="511523"/>
                <a:ext cx="554538" cy="804135"/>
              </a:xfrm>
              <a:custGeom>
                <a:avLst/>
                <a:gdLst/>
                <a:ahLst/>
                <a:cxnLst/>
                <a:rect l="l" t="t" r="r" b="b"/>
                <a:pathLst>
                  <a:path w="554538" h="804135" extrusionOk="0">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2" name="Google Shape;2586;p48">
                <a:extLst>
                  <a:ext uri="{FF2B5EF4-FFF2-40B4-BE49-F238E27FC236}">
                    <a16:creationId xmlns:a16="http://schemas.microsoft.com/office/drawing/2014/main" id="{1E7694B6-EFDA-E069-893A-E811DCD6731D}"/>
                  </a:ext>
                </a:extLst>
              </p:cNvPr>
              <p:cNvSpPr/>
              <p:nvPr/>
            </p:nvSpPr>
            <p:spPr>
              <a:xfrm rot="10800000" flipH="1">
                <a:off x="4772277" y="511525"/>
                <a:ext cx="529557" cy="550199"/>
              </a:xfrm>
              <a:custGeom>
                <a:avLst/>
                <a:gdLst/>
                <a:ahLst/>
                <a:cxnLst/>
                <a:rect l="l" t="t" r="r" b="b"/>
                <a:pathLst>
                  <a:path w="529557" h="550199" extrusionOk="0">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3" name="Google Shape;2587;p48">
                <a:extLst>
                  <a:ext uri="{FF2B5EF4-FFF2-40B4-BE49-F238E27FC236}">
                    <a16:creationId xmlns:a16="http://schemas.microsoft.com/office/drawing/2014/main" id="{D493E06E-C8AC-CDAA-7B00-FE97E2FA62B1}"/>
                  </a:ext>
                </a:extLst>
              </p:cNvPr>
              <p:cNvSpPr/>
              <p:nvPr/>
            </p:nvSpPr>
            <p:spPr>
              <a:xfrm rot="10800000" flipH="1">
                <a:off x="5351810" y="511523"/>
                <a:ext cx="442089" cy="550199"/>
              </a:xfrm>
              <a:custGeom>
                <a:avLst/>
                <a:gdLst/>
                <a:ahLst/>
                <a:cxnLst/>
                <a:rect l="l" t="t" r="r" b="b"/>
                <a:pathLst>
                  <a:path w="442089" h="550199" extrusionOk="0">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4" name="Google Shape;2588;p48">
                <a:extLst>
                  <a:ext uri="{FF2B5EF4-FFF2-40B4-BE49-F238E27FC236}">
                    <a16:creationId xmlns:a16="http://schemas.microsoft.com/office/drawing/2014/main" id="{3A295C24-63F4-EB76-1966-AF91A73CA2A1}"/>
                  </a:ext>
                </a:extLst>
              </p:cNvPr>
              <p:cNvSpPr/>
              <p:nvPr/>
            </p:nvSpPr>
            <p:spPr>
              <a:xfrm rot="10800000" flipH="1">
                <a:off x="5850605" y="511524"/>
                <a:ext cx="514188" cy="550199"/>
              </a:xfrm>
              <a:custGeom>
                <a:avLst/>
                <a:gdLst/>
                <a:ahLst/>
                <a:cxnLst/>
                <a:rect l="l" t="t" r="r" b="b"/>
                <a:pathLst>
                  <a:path w="514188" h="550199" extrusionOk="0">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5" name="Google Shape;2589;p48">
                <a:extLst>
                  <a:ext uri="{FF2B5EF4-FFF2-40B4-BE49-F238E27FC236}">
                    <a16:creationId xmlns:a16="http://schemas.microsoft.com/office/drawing/2014/main" id="{8A4C2832-68F7-A4B0-0E3A-70F06A4F19A6}"/>
                  </a:ext>
                </a:extLst>
              </p:cNvPr>
              <p:cNvSpPr/>
              <p:nvPr/>
            </p:nvSpPr>
            <p:spPr>
              <a:xfrm rot="10800000" flipH="1">
                <a:off x="6444549" y="341269"/>
                <a:ext cx="507450" cy="711794"/>
              </a:xfrm>
              <a:custGeom>
                <a:avLst/>
                <a:gdLst/>
                <a:ahLst/>
                <a:cxnLst/>
                <a:rect l="l" t="t" r="r" b="b"/>
                <a:pathLst>
                  <a:path w="507450" h="711794" extrusionOk="0">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6" name="Google Shape;2590;p48">
                <a:extLst>
                  <a:ext uri="{FF2B5EF4-FFF2-40B4-BE49-F238E27FC236}">
                    <a16:creationId xmlns:a16="http://schemas.microsoft.com/office/drawing/2014/main" id="{EB2F7690-CE6B-BE84-B9DC-2A4506FBCDFB}"/>
                  </a:ext>
                </a:extLst>
              </p:cNvPr>
              <p:cNvSpPr/>
              <p:nvPr/>
            </p:nvSpPr>
            <p:spPr>
              <a:xfrm rot="10800000" flipH="1">
                <a:off x="7026965" y="511524"/>
                <a:ext cx="547820" cy="550199"/>
              </a:xfrm>
              <a:custGeom>
                <a:avLst/>
                <a:gdLst/>
                <a:ahLst/>
                <a:cxnLst/>
                <a:rect l="l" t="t" r="r" b="b"/>
                <a:pathLst>
                  <a:path w="547820" h="550199" extrusionOk="0">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7" name="Google Shape;2591;p48">
                <a:extLst>
                  <a:ext uri="{FF2B5EF4-FFF2-40B4-BE49-F238E27FC236}">
                    <a16:creationId xmlns:a16="http://schemas.microsoft.com/office/drawing/2014/main" id="{B1ED2105-F5B0-6154-41D3-FCD87B2A183F}"/>
                  </a:ext>
                </a:extLst>
              </p:cNvPr>
              <p:cNvSpPr/>
              <p:nvPr/>
            </p:nvSpPr>
            <p:spPr>
              <a:xfrm rot="10800000" flipH="1">
                <a:off x="7620910" y="511524"/>
                <a:ext cx="547810" cy="550199"/>
              </a:xfrm>
              <a:custGeom>
                <a:avLst/>
                <a:gdLst/>
                <a:ahLst/>
                <a:cxnLst/>
                <a:rect l="l" t="t" r="r" b="b"/>
                <a:pathLst>
                  <a:path w="547810" h="550199" extrusionOk="0">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8" name="Google Shape;2592;p48">
                <a:extLst>
                  <a:ext uri="{FF2B5EF4-FFF2-40B4-BE49-F238E27FC236}">
                    <a16:creationId xmlns:a16="http://schemas.microsoft.com/office/drawing/2014/main" id="{184583E3-99CA-4D08-1CD4-864EC5CB99EE}"/>
                  </a:ext>
                </a:extLst>
              </p:cNvPr>
              <p:cNvSpPr/>
              <p:nvPr/>
            </p:nvSpPr>
            <p:spPr>
              <a:xfrm rot="10800000" flipH="1">
                <a:off x="8248471" y="341271"/>
                <a:ext cx="134546" cy="711794"/>
              </a:xfrm>
              <a:custGeom>
                <a:avLst/>
                <a:gdLst/>
                <a:ahLst/>
                <a:cxnLst/>
                <a:rect l="l" t="t" r="r" b="b"/>
                <a:pathLst>
                  <a:path w="134546" h="711794" extrusionOk="0">
                    <a:moveTo>
                      <a:pt x="134547" y="-254"/>
                    </a:moveTo>
                    <a:lnTo>
                      <a:pt x="0" y="-254"/>
                    </a:lnTo>
                    <a:lnTo>
                      <a:pt x="0" y="711540"/>
                    </a:lnTo>
                    <a:lnTo>
                      <a:pt x="134547" y="71154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9" name="Google Shape;2593;p48">
                <a:extLst>
                  <a:ext uri="{FF2B5EF4-FFF2-40B4-BE49-F238E27FC236}">
                    <a16:creationId xmlns:a16="http://schemas.microsoft.com/office/drawing/2014/main" id="{ED7E3FAF-3511-DD45-8740-C08C0C947CC7}"/>
                  </a:ext>
                </a:extLst>
              </p:cNvPr>
              <p:cNvSpPr/>
              <p:nvPr/>
            </p:nvSpPr>
            <p:spPr>
              <a:xfrm rot="10800000" flipH="1">
                <a:off x="184698" y="233060"/>
                <a:ext cx="2187639" cy="1094728"/>
              </a:xfrm>
              <a:custGeom>
                <a:avLst/>
                <a:gdLst/>
                <a:ahLst/>
                <a:cxnLst/>
                <a:rect l="l" t="t" r="r" b="b"/>
                <a:pathLst>
                  <a:path w="2187639" h="1094728" extrusionOk="0">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grpSp>
      <p:sp>
        <p:nvSpPr>
          <p:cNvPr id="4" name="AutoShape 2">
            <a:extLst>
              <a:ext uri="{FF2B5EF4-FFF2-40B4-BE49-F238E27FC236}">
                <a16:creationId xmlns:a16="http://schemas.microsoft.com/office/drawing/2014/main" id="{0D0B019A-5DC0-3C82-1C60-4B8FCEB0111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sp>
        <p:nvSpPr>
          <p:cNvPr id="8" name="Rectangle 6">
            <a:extLst>
              <a:ext uri="{FF2B5EF4-FFF2-40B4-BE49-F238E27FC236}">
                <a16:creationId xmlns:a16="http://schemas.microsoft.com/office/drawing/2014/main" id="{CE0B13E8-E9CB-9D2E-4B7F-C04E7D9ECE9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200" b="0" i="0" u="none" strike="noStrike" cap="none" normalizeH="0" baseline="0">
                <a:ln>
                  <a:noFill/>
                </a:ln>
                <a:solidFill>
                  <a:schemeClr val="tx1"/>
                </a:solidFill>
                <a:effectLst/>
                <a:latin typeface="Arial" panose="020B0604020202020204" pitchFamily="34" charset="0"/>
              </a:rPr>
              <a:t>www.linkedin.com/in/</a:t>
            </a:r>
            <a:r>
              <a:rPr kumimoji="0" lang="nl-BE" altLang="nl-BE" sz="1000" b="0" i="0" u="none" strike="noStrike" cap="none" normalizeH="0" baseline="0">
                <a:ln>
                  <a:noFill/>
                </a:ln>
                <a:solidFill>
                  <a:schemeClr val="tx1"/>
                </a:solidFill>
                <a:effectLst/>
                <a:latin typeface="Arial" panose="020B0604020202020204" pitchFamily="34" charset="0"/>
              </a:rPr>
              <a:t>filotas-theodosiou</a:t>
            </a:r>
            <a:endParaRPr kumimoji="0" lang="nl-BE" altLang="nl-BE" sz="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1800" b="0" i="0" u="none" strike="noStrike" cap="none" normalizeH="0" baseline="0">
                <a:ln>
                  <a:noFill/>
                </a:ln>
                <a:solidFill>
                  <a:schemeClr val="tx1"/>
                </a:solidFill>
                <a:effectLst/>
                <a:latin typeface="Arial" panose="020B0604020202020204" pitchFamily="34" charset="0"/>
              </a:rPr>
            </a:br>
            <a:endParaRPr kumimoji="0" lang="nl-BE" altLang="nl-BE" sz="1800" b="0" i="0" u="none" strike="noStrike" cap="none" normalizeH="0" baseline="0">
              <a:ln>
                <a:noFill/>
              </a:ln>
              <a:solidFill>
                <a:schemeClr val="tx1"/>
              </a:solidFill>
              <a:effectLst/>
              <a:latin typeface="Arial" panose="020B0604020202020204" pitchFamily="34" charset="0"/>
            </a:endParaRPr>
          </a:p>
        </p:txBody>
      </p:sp>
      <p:sp>
        <p:nvSpPr>
          <p:cNvPr id="11" name="Rectangle 9">
            <a:extLst>
              <a:ext uri="{FF2B5EF4-FFF2-40B4-BE49-F238E27FC236}">
                <a16:creationId xmlns:a16="http://schemas.microsoft.com/office/drawing/2014/main" id="{707A4124-C9F8-F6FB-B133-8D5913B15C2D}"/>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200" b="0" i="0" u="none" strike="noStrike" cap="none" normalizeH="0" baseline="0" dirty="0">
                <a:ln>
                  <a:noFill/>
                </a:ln>
                <a:solidFill>
                  <a:schemeClr val="tx1"/>
                </a:solidFill>
                <a:effectLst/>
                <a:latin typeface="Arial" panose="020B0604020202020204" pitchFamily="34" charset="0"/>
              </a:rPr>
              <a:t>www.linkedin.com/in/</a:t>
            </a:r>
            <a:r>
              <a:rPr kumimoji="0" lang="nl-BE" altLang="nl-BE" sz="1000" b="0" i="0" u="none" strike="noStrike" cap="none" normalizeH="0" baseline="0" dirty="0">
                <a:ln>
                  <a:noFill/>
                </a:ln>
                <a:solidFill>
                  <a:schemeClr val="tx1"/>
                </a:solidFill>
                <a:effectLst/>
                <a:latin typeface="Arial" panose="020B0604020202020204" pitchFamily="34" charset="0"/>
              </a:rPr>
              <a:t>filotas-theodosiou</a:t>
            </a:r>
            <a:endParaRPr kumimoji="0" lang="nl-BE" altLang="nl-BE"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1800" b="0" i="0" u="none" strike="noStrike" cap="none" normalizeH="0" baseline="0" dirty="0">
                <a:ln>
                  <a:noFill/>
                </a:ln>
                <a:solidFill>
                  <a:schemeClr val="tx1"/>
                </a:solidFill>
                <a:effectLst/>
                <a:latin typeface="Arial" panose="020B0604020202020204" pitchFamily="34" charset="0"/>
              </a:rPr>
            </a:br>
            <a:endParaRPr kumimoji="0" lang="nl-BE" altLang="nl-BE" sz="1800" b="0" i="0" u="none" strike="noStrike" cap="none" normalizeH="0" baseline="0" dirty="0">
              <a:ln>
                <a:noFill/>
              </a:ln>
              <a:solidFill>
                <a:schemeClr val="tx1"/>
              </a:solidFill>
              <a:effectLst/>
              <a:latin typeface="Arial" panose="020B0604020202020204" pitchFamily="34" charset="0"/>
            </a:endParaRPr>
          </a:p>
        </p:txBody>
      </p:sp>
      <p:pic>
        <p:nvPicPr>
          <p:cNvPr id="1026" name="Picture 2" descr="Προεπισκόπηση εικόνας">
            <a:extLst>
              <a:ext uri="{FF2B5EF4-FFF2-40B4-BE49-F238E27FC236}">
                <a16:creationId xmlns:a16="http://schemas.microsoft.com/office/drawing/2014/main" id="{358B3064-FAAA-29F6-A5F4-4323C11EC8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3768" y="5360511"/>
            <a:ext cx="1567665" cy="1567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79515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D1C01-9B38-C379-46FE-1C2722F1C893}"/>
              </a:ext>
            </a:extLst>
          </p:cNvPr>
          <p:cNvSpPr>
            <a:spLocks noGrp="1"/>
          </p:cNvSpPr>
          <p:nvPr>
            <p:ph type="title"/>
          </p:nvPr>
        </p:nvSpPr>
        <p:spPr/>
        <p:txBody>
          <a:bodyPr/>
          <a:lstStyle/>
          <a:p>
            <a:r>
              <a:rPr lang="en-US" dirty="0"/>
              <a:t>When to use?</a:t>
            </a:r>
            <a:endParaRPr lang="nl-BE" dirty="0"/>
          </a:p>
        </p:txBody>
      </p:sp>
      <p:sp>
        <p:nvSpPr>
          <p:cNvPr id="4" name="TextBox 3">
            <a:extLst>
              <a:ext uri="{FF2B5EF4-FFF2-40B4-BE49-F238E27FC236}">
                <a16:creationId xmlns:a16="http://schemas.microsoft.com/office/drawing/2014/main" id="{FBCF0ADB-FED4-950D-D151-2D62499AB69D}"/>
              </a:ext>
            </a:extLst>
          </p:cNvPr>
          <p:cNvSpPr txBox="1"/>
          <p:nvPr/>
        </p:nvSpPr>
        <p:spPr>
          <a:xfrm>
            <a:off x="381574" y="1537514"/>
            <a:ext cx="10611546" cy="1015663"/>
          </a:xfrm>
          <a:prstGeom prst="rect">
            <a:avLst/>
          </a:prstGeom>
          <a:noFill/>
        </p:spPr>
        <p:txBody>
          <a:bodyPr wrap="square" rtlCol="0">
            <a:spAutoFit/>
          </a:bodyPr>
          <a:lstStyle/>
          <a:p>
            <a:r>
              <a:rPr lang="en-US" sz="2000" dirty="0"/>
              <a:t>My rule of thumb! Use it for tasks: </a:t>
            </a:r>
          </a:p>
          <a:p>
            <a:pPr marL="342900" indent="-342900">
              <a:buClr>
                <a:srgbClr val="FF1515"/>
              </a:buClr>
              <a:buFont typeface="Arial" panose="020B0604020202020204" pitchFamily="34" charset="0"/>
              <a:buChar char="•"/>
            </a:pPr>
            <a:r>
              <a:rPr lang="en-US" sz="2000" dirty="0"/>
              <a:t>That require high cognitive load to solve</a:t>
            </a:r>
          </a:p>
          <a:p>
            <a:pPr marL="342900" indent="-342900">
              <a:buClr>
                <a:srgbClr val="FF1515"/>
              </a:buClr>
              <a:buFont typeface="Arial" panose="020B0604020202020204" pitchFamily="34" charset="0"/>
              <a:buChar char="•"/>
            </a:pPr>
            <a:r>
              <a:rPr lang="en-US" sz="2000" dirty="0"/>
              <a:t>Its very easy to decide if something is correct!</a:t>
            </a:r>
            <a:endParaRPr lang="nl-BE" sz="2000" dirty="0"/>
          </a:p>
        </p:txBody>
      </p:sp>
      <p:pic>
        <p:nvPicPr>
          <p:cNvPr id="6" name="Picture 5">
            <a:extLst>
              <a:ext uri="{FF2B5EF4-FFF2-40B4-BE49-F238E27FC236}">
                <a16:creationId xmlns:a16="http://schemas.microsoft.com/office/drawing/2014/main" id="{E3EB03AB-2E85-EBFE-BBF7-06CC5FF1411A}"/>
              </a:ext>
            </a:extLst>
          </p:cNvPr>
          <p:cNvPicPr>
            <a:picLocks noChangeAspect="1"/>
          </p:cNvPicPr>
          <p:nvPr/>
        </p:nvPicPr>
        <p:blipFill>
          <a:blip r:embed="rId3"/>
          <a:stretch>
            <a:fillRect/>
          </a:stretch>
        </p:blipFill>
        <p:spPr>
          <a:xfrm>
            <a:off x="76116" y="2886851"/>
            <a:ext cx="4181128" cy="2258342"/>
          </a:xfrm>
          <a:prstGeom prst="rect">
            <a:avLst/>
          </a:prstGeom>
        </p:spPr>
      </p:pic>
      <p:pic>
        <p:nvPicPr>
          <p:cNvPr id="8" name="Picture 7">
            <a:extLst>
              <a:ext uri="{FF2B5EF4-FFF2-40B4-BE49-F238E27FC236}">
                <a16:creationId xmlns:a16="http://schemas.microsoft.com/office/drawing/2014/main" id="{0E63A579-1439-857B-888B-517408D34A7D}"/>
              </a:ext>
            </a:extLst>
          </p:cNvPr>
          <p:cNvPicPr>
            <a:picLocks noChangeAspect="1"/>
          </p:cNvPicPr>
          <p:nvPr/>
        </p:nvPicPr>
        <p:blipFill>
          <a:blip r:embed="rId4"/>
          <a:stretch>
            <a:fillRect/>
          </a:stretch>
        </p:blipFill>
        <p:spPr>
          <a:xfrm>
            <a:off x="4395209" y="2885440"/>
            <a:ext cx="3794794" cy="2258342"/>
          </a:xfrm>
          <a:prstGeom prst="rect">
            <a:avLst/>
          </a:prstGeom>
        </p:spPr>
      </p:pic>
      <p:pic>
        <p:nvPicPr>
          <p:cNvPr id="10" name="Picture 9">
            <a:extLst>
              <a:ext uri="{FF2B5EF4-FFF2-40B4-BE49-F238E27FC236}">
                <a16:creationId xmlns:a16="http://schemas.microsoft.com/office/drawing/2014/main" id="{B0915F0A-9798-C600-CE9E-2FF905BBD0FB}"/>
              </a:ext>
            </a:extLst>
          </p:cNvPr>
          <p:cNvPicPr>
            <a:picLocks noChangeAspect="1"/>
          </p:cNvPicPr>
          <p:nvPr/>
        </p:nvPicPr>
        <p:blipFill>
          <a:blip r:embed="rId5"/>
          <a:stretch>
            <a:fillRect/>
          </a:stretch>
        </p:blipFill>
        <p:spPr>
          <a:xfrm>
            <a:off x="8251852" y="2967999"/>
            <a:ext cx="3864032" cy="2093224"/>
          </a:xfrm>
          <a:prstGeom prst="rect">
            <a:avLst/>
          </a:prstGeom>
        </p:spPr>
      </p:pic>
    </p:spTree>
    <p:extLst>
      <p:ext uri="{BB962C8B-B14F-4D97-AF65-F5344CB8AC3E}">
        <p14:creationId xmlns:p14="http://schemas.microsoft.com/office/powerpoint/2010/main" val="559194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FB024-A2EF-552F-7BDD-C736B5EF86DC}"/>
              </a:ext>
            </a:extLst>
          </p:cNvPr>
          <p:cNvSpPr>
            <a:spLocks noGrp="1"/>
          </p:cNvSpPr>
          <p:nvPr>
            <p:ph type="title"/>
          </p:nvPr>
        </p:nvSpPr>
        <p:spPr/>
        <p:txBody>
          <a:bodyPr/>
          <a:lstStyle/>
          <a:p>
            <a:r>
              <a:rPr lang="en-US" dirty="0"/>
              <a:t>Writing Tasks: Write an Abstract/Paragraph</a:t>
            </a:r>
            <a:endParaRPr lang="nl-BE" dirty="0"/>
          </a:p>
        </p:txBody>
      </p:sp>
      <p:pic>
        <p:nvPicPr>
          <p:cNvPr id="9" name="Picture 8">
            <a:extLst>
              <a:ext uri="{FF2B5EF4-FFF2-40B4-BE49-F238E27FC236}">
                <a16:creationId xmlns:a16="http://schemas.microsoft.com/office/drawing/2014/main" id="{5058DB16-39EC-210C-68A5-3C57427C43A7}"/>
              </a:ext>
            </a:extLst>
          </p:cNvPr>
          <p:cNvPicPr>
            <a:picLocks noChangeAspect="1"/>
          </p:cNvPicPr>
          <p:nvPr/>
        </p:nvPicPr>
        <p:blipFill>
          <a:blip r:embed="rId3"/>
          <a:stretch>
            <a:fillRect/>
          </a:stretch>
        </p:blipFill>
        <p:spPr>
          <a:xfrm>
            <a:off x="215307" y="3045380"/>
            <a:ext cx="5108028" cy="1307819"/>
          </a:xfrm>
          <a:prstGeom prst="rect">
            <a:avLst/>
          </a:prstGeom>
        </p:spPr>
      </p:pic>
      <p:pic>
        <p:nvPicPr>
          <p:cNvPr id="3" name="Picture 2">
            <a:extLst>
              <a:ext uri="{FF2B5EF4-FFF2-40B4-BE49-F238E27FC236}">
                <a16:creationId xmlns:a16="http://schemas.microsoft.com/office/drawing/2014/main" id="{7CD5A2A5-9493-BDDC-1FA7-A8E674BA1D7F}"/>
              </a:ext>
            </a:extLst>
          </p:cNvPr>
          <p:cNvPicPr>
            <a:picLocks noChangeAspect="1"/>
          </p:cNvPicPr>
          <p:nvPr/>
        </p:nvPicPr>
        <p:blipFill>
          <a:blip r:embed="rId4"/>
          <a:stretch>
            <a:fillRect/>
          </a:stretch>
        </p:blipFill>
        <p:spPr>
          <a:xfrm>
            <a:off x="6674586" y="1966652"/>
            <a:ext cx="5393939" cy="3465274"/>
          </a:xfrm>
          <a:prstGeom prst="rect">
            <a:avLst/>
          </a:prstGeom>
        </p:spPr>
      </p:pic>
      <p:sp>
        <p:nvSpPr>
          <p:cNvPr id="4" name="Arrow: Right 3">
            <a:extLst>
              <a:ext uri="{FF2B5EF4-FFF2-40B4-BE49-F238E27FC236}">
                <a16:creationId xmlns:a16="http://schemas.microsoft.com/office/drawing/2014/main" id="{C3B2F310-8B40-D569-1442-70FBDD28D949}"/>
              </a:ext>
            </a:extLst>
          </p:cNvPr>
          <p:cNvSpPr/>
          <p:nvPr/>
        </p:nvSpPr>
        <p:spPr>
          <a:xfrm>
            <a:off x="5541760" y="3429000"/>
            <a:ext cx="914400" cy="5892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2362754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29F70-3FAA-89E9-C9C2-3733AD2427DD}"/>
              </a:ext>
            </a:extLst>
          </p:cNvPr>
          <p:cNvSpPr>
            <a:spLocks noGrp="1"/>
          </p:cNvSpPr>
          <p:nvPr>
            <p:ph type="title"/>
          </p:nvPr>
        </p:nvSpPr>
        <p:spPr/>
        <p:txBody>
          <a:bodyPr/>
          <a:lstStyle/>
          <a:p>
            <a:r>
              <a:rPr lang="en-US" dirty="0"/>
              <a:t>2023: One year full of AI Hype</a:t>
            </a:r>
            <a:endParaRPr lang="nl-BE" dirty="0"/>
          </a:p>
        </p:txBody>
      </p:sp>
      <p:pic>
        <p:nvPicPr>
          <p:cNvPr id="8" name="Picture 7">
            <a:extLst>
              <a:ext uri="{FF2B5EF4-FFF2-40B4-BE49-F238E27FC236}">
                <a16:creationId xmlns:a16="http://schemas.microsoft.com/office/drawing/2014/main" id="{7B6FB376-F811-C679-EC37-FC36A3B4E742}"/>
              </a:ext>
            </a:extLst>
          </p:cNvPr>
          <p:cNvPicPr>
            <a:picLocks noChangeAspect="1"/>
          </p:cNvPicPr>
          <p:nvPr/>
        </p:nvPicPr>
        <p:blipFill>
          <a:blip r:embed="rId2"/>
          <a:stretch>
            <a:fillRect/>
          </a:stretch>
        </p:blipFill>
        <p:spPr>
          <a:xfrm>
            <a:off x="1576962" y="1437323"/>
            <a:ext cx="3260616" cy="2914356"/>
          </a:xfrm>
          <a:prstGeom prst="rect">
            <a:avLst/>
          </a:prstGeom>
        </p:spPr>
      </p:pic>
      <p:pic>
        <p:nvPicPr>
          <p:cNvPr id="10" name="Picture 9">
            <a:extLst>
              <a:ext uri="{FF2B5EF4-FFF2-40B4-BE49-F238E27FC236}">
                <a16:creationId xmlns:a16="http://schemas.microsoft.com/office/drawing/2014/main" id="{CD3D91CF-B0FF-900A-EEF3-E2A0FF25DD4E}"/>
              </a:ext>
            </a:extLst>
          </p:cNvPr>
          <p:cNvPicPr>
            <a:picLocks noChangeAspect="1"/>
          </p:cNvPicPr>
          <p:nvPr/>
        </p:nvPicPr>
        <p:blipFill rotWithShape="1">
          <a:blip r:embed="rId3"/>
          <a:srcRect t="67670"/>
          <a:stretch/>
        </p:blipFill>
        <p:spPr>
          <a:xfrm>
            <a:off x="6329465" y="1503148"/>
            <a:ext cx="3324898" cy="1000555"/>
          </a:xfrm>
          <a:prstGeom prst="rect">
            <a:avLst/>
          </a:prstGeom>
        </p:spPr>
      </p:pic>
      <p:pic>
        <p:nvPicPr>
          <p:cNvPr id="14" name="Picture 13">
            <a:extLst>
              <a:ext uri="{FF2B5EF4-FFF2-40B4-BE49-F238E27FC236}">
                <a16:creationId xmlns:a16="http://schemas.microsoft.com/office/drawing/2014/main" id="{7888F7E2-B823-EDE2-EE41-099C82208BB7}"/>
              </a:ext>
            </a:extLst>
          </p:cNvPr>
          <p:cNvPicPr>
            <a:picLocks noChangeAspect="1"/>
          </p:cNvPicPr>
          <p:nvPr/>
        </p:nvPicPr>
        <p:blipFill>
          <a:blip r:embed="rId4"/>
          <a:stretch>
            <a:fillRect/>
          </a:stretch>
        </p:blipFill>
        <p:spPr>
          <a:xfrm>
            <a:off x="6329465" y="3096956"/>
            <a:ext cx="5588344" cy="933679"/>
          </a:xfrm>
          <a:prstGeom prst="rect">
            <a:avLst/>
          </a:prstGeom>
        </p:spPr>
      </p:pic>
      <p:pic>
        <p:nvPicPr>
          <p:cNvPr id="30" name="Picture 29">
            <a:extLst>
              <a:ext uri="{FF2B5EF4-FFF2-40B4-BE49-F238E27FC236}">
                <a16:creationId xmlns:a16="http://schemas.microsoft.com/office/drawing/2014/main" id="{C113A16F-6EC6-F413-1FC3-AB28C19D9AEA}"/>
              </a:ext>
            </a:extLst>
          </p:cNvPr>
          <p:cNvPicPr>
            <a:picLocks noChangeAspect="1"/>
          </p:cNvPicPr>
          <p:nvPr/>
        </p:nvPicPr>
        <p:blipFill>
          <a:blip r:embed="rId5"/>
          <a:stretch>
            <a:fillRect/>
          </a:stretch>
        </p:blipFill>
        <p:spPr>
          <a:xfrm>
            <a:off x="154060" y="4672722"/>
            <a:ext cx="9367036" cy="2016157"/>
          </a:xfrm>
          <a:prstGeom prst="rect">
            <a:avLst/>
          </a:prstGeom>
        </p:spPr>
      </p:pic>
      <p:pic>
        <p:nvPicPr>
          <p:cNvPr id="3" name="Picture 2">
            <a:extLst>
              <a:ext uri="{FF2B5EF4-FFF2-40B4-BE49-F238E27FC236}">
                <a16:creationId xmlns:a16="http://schemas.microsoft.com/office/drawing/2014/main" id="{6EB60823-F5CD-3A7F-45CB-7ADB639EDB40}"/>
              </a:ext>
            </a:extLst>
          </p:cNvPr>
          <p:cNvPicPr>
            <a:picLocks noChangeAspect="1"/>
          </p:cNvPicPr>
          <p:nvPr/>
        </p:nvPicPr>
        <p:blipFill>
          <a:blip r:embed="rId6"/>
          <a:stretch>
            <a:fillRect/>
          </a:stretch>
        </p:blipFill>
        <p:spPr>
          <a:xfrm>
            <a:off x="3591128" y="2505106"/>
            <a:ext cx="2214399" cy="2775583"/>
          </a:xfrm>
          <a:prstGeom prst="rect">
            <a:avLst/>
          </a:prstGeom>
        </p:spPr>
      </p:pic>
      <p:pic>
        <p:nvPicPr>
          <p:cNvPr id="4" name="Picture 3">
            <a:extLst>
              <a:ext uri="{FF2B5EF4-FFF2-40B4-BE49-F238E27FC236}">
                <a16:creationId xmlns:a16="http://schemas.microsoft.com/office/drawing/2014/main" id="{91E66F47-E174-F450-FABA-00248017D98F}"/>
              </a:ext>
            </a:extLst>
          </p:cNvPr>
          <p:cNvPicPr>
            <a:picLocks noChangeAspect="1"/>
          </p:cNvPicPr>
          <p:nvPr/>
        </p:nvPicPr>
        <p:blipFill>
          <a:blip r:embed="rId7"/>
          <a:stretch>
            <a:fillRect/>
          </a:stretch>
        </p:blipFill>
        <p:spPr>
          <a:xfrm>
            <a:off x="7352564" y="495088"/>
            <a:ext cx="2686425" cy="3029373"/>
          </a:xfrm>
          <a:prstGeom prst="rect">
            <a:avLst/>
          </a:prstGeom>
        </p:spPr>
      </p:pic>
      <p:pic>
        <p:nvPicPr>
          <p:cNvPr id="5" name="Picture 4">
            <a:extLst>
              <a:ext uri="{FF2B5EF4-FFF2-40B4-BE49-F238E27FC236}">
                <a16:creationId xmlns:a16="http://schemas.microsoft.com/office/drawing/2014/main" id="{FB19D68C-546B-2E46-51F5-61014859F9F2}"/>
              </a:ext>
            </a:extLst>
          </p:cNvPr>
          <p:cNvPicPr>
            <a:picLocks noChangeAspect="1"/>
          </p:cNvPicPr>
          <p:nvPr/>
        </p:nvPicPr>
        <p:blipFill>
          <a:blip r:embed="rId8"/>
          <a:stretch>
            <a:fillRect/>
          </a:stretch>
        </p:blipFill>
        <p:spPr>
          <a:xfrm>
            <a:off x="548457" y="2856691"/>
            <a:ext cx="2991267" cy="3229426"/>
          </a:xfrm>
          <a:prstGeom prst="rect">
            <a:avLst/>
          </a:prstGeom>
        </p:spPr>
      </p:pic>
      <p:pic>
        <p:nvPicPr>
          <p:cNvPr id="6" name="Picture 5">
            <a:extLst>
              <a:ext uri="{FF2B5EF4-FFF2-40B4-BE49-F238E27FC236}">
                <a16:creationId xmlns:a16="http://schemas.microsoft.com/office/drawing/2014/main" id="{41E161B4-46FD-CC47-7F77-8982EFB9485A}"/>
              </a:ext>
            </a:extLst>
          </p:cNvPr>
          <p:cNvPicPr>
            <a:picLocks noChangeAspect="1"/>
          </p:cNvPicPr>
          <p:nvPr/>
        </p:nvPicPr>
        <p:blipFill>
          <a:blip r:embed="rId9"/>
          <a:stretch>
            <a:fillRect/>
          </a:stretch>
        </p:blipFill>
        <p:spPr>
          <a:xfrm>
            <a:off x="6096000" y="3010330"/>
            <a:ext cx="5588345" cy="1253659"/>
          </a:xfrm>
          <a:prstGeom prst="rect">
            <a:avLst/>
          </a:prstGeom>
        </p:spPr>
      </p:pic>
      <p:pic>
        <p:nvPicPr>
          <p:cNvPr id="7" name="Picture 6">
            <a:extLst>
              <a:ext uri="{FF2B5EF4-FFF2-40B4-BE49-F238E27FC236}">
                <a16:creationId xmlns:a16="http://schemas.microsoft.com/office/drawing/2014/main" id="{E55BE9E6-9A02-F081-460D-903DCEF7FC9C}"/>
              </a:ext>
            </a:extLst>
          </p:cNvPr>
          <p:cNvPicPr>
            <a:picLocks noChangeAspect="1"/>
          </p:cNvPicPr>
          <p:nvPr/>
        </p:nvPicPr>
        <p:blipFill>
          <a:blip r:embed="rId10"/>
          <a:stretch>
            <a:fillRect/>
          </a:stretch>
        </p:blipFill>
        <p:spPr>
          <a:xfrm>
            <a:off x="8191312" y="4235237"/>
            <a:ext cx="2953162" cy="2057687"/>
          </a:xfrm>
          <a:prstGeom prst="rect">
            <a:avLst/>
          </a:prstGeom>
        </p:spPr>
      </p:pic>
      <p:pic>
        <p:nvPicPr>
          <p:cNvPr id="9" name="Picture 8">
            <a:extLst>
              <a:ext uri="{FF2B5EF4-FFF2-40B4-BE49-F238E27FC236}">
                <a16:creationId xmlns:a16="http://schemas.microsoft.com/office/drawing/2014/main" id="{117B2018-03B1-1A85-A19B-3E4862E40EE2}"/>
              </a:ext>
            </a:extLst>
          </p:cNvPr>
          <p:cNvPicPr>
            <a:picLocks noChangeAspect="1"/>
          </p:cNvPicPr>
          <p:nvPr/>
        </p:nvPicPr>
        <p:blipFill>
          <a:blip r:embed="rId11"/>
          <a:stretch>
            <a:fillRect/>
          </a:stretch>
        </p:blipFill>
        <p:spPr>
          <a:xfrm>
            <a:off x="5448224" y="4158591"/>
            <a:ext cx="6236121" cy="1230469"/>
          </a:xfrm>
          <a:prstGeom prst="rect">
            <a:avLst/>
          </a:prstGeom>
        </p:spPr>
      </p:pic>
      <p:pic>
        <p:nvPicPr>
          <p:cNvPr id="11" name="Picture 10">
            <a:extLst>
              <a:ext uri="{FF2B5EF4-FFF2-40B4-BE49-F238E27FC236}">
                <a16:creationId xmlns:a16="http://schemas.microsoft.com/office/drawing/2014/main" id="{05D0E7F3-36FD-C6B9-3631-18633164B90B}"/>
              </a:ext>
            </a:extLst>
          </p:cNvPr>
          <p:cNvPicPr>
            <a:picLocks noChangeAspect="1"/>
          </p:cNvPicPr>
          <p:nvPr/>
        </p:nvPicPr>
        <p:blipFill>
          <a:blip r:embed="rId12"/>
          <a:stretch>
            <a:fillRect/>
          </a:stretch>
        </p:blipFill>
        <p:spPr>
          <a:xfrm>
            <a:off x="548457" y="1821444"/>
            <a:ext cx="8066361" cy="1664487"/>
          </a:xfrm>
          <a:prstGeom prst="rect">
            <a:avLst/>
          </a:prstGeom>
        </p:spPr>
      </p:pic>
      <p:pic>
        <p:nvPicPr>
          <p:cNvPr id="12" name="Picture 11">
            <a:extLst>
              <a:ext uri="{FF2B5EF4-FFF2-40B4-BE49-F238E27FC236}">
                <a16:creationId xmlns:a16="http://schemas.microsoft.com/office/drawing/2014/main" id="{92DD13E3-6685-B898-2BBD-6AACE7A34E26}"/>
              </a:ext>
            </a:extLst>
          </p:cNvPr>
          <p:cNvPicPr>
            <a:picLocks noChangeAspect="1"/>
          </p:cNvPicPr>
          <p:nvPr/>
        </p:nvPicPr>
        <p:blipFill>
          <a:blip r:embed="rId13"/>
          <a:stretch>
            <a:fillRect/>
          </a:stretch>
        </p:blipFill>
        <p:spPr>
          <a:xfrm>
            <a:off x="154060" y="5170489"/>
            <a:ext cx="6128752" cy="1879484"/>
          </a:xfrm>
          <a:prstGeom prst="rect">
            <a:avLst/>
          </a:prstGeom>
        </p:spPr>
      </p:pic>
      <p:pic>
        <p:nvPicPr>
          <p:cNvPr id="13" name="Picture 12">
            <a:extLst>
              <a:ext uri="{FF2B5EF4-FFF2-40B4-BE49-F238E27FC236}">
                <a16:creationId xmlns:a16="http://schemas.microsoft.com/office/drawing/2014/main" id="{76AF15E0-DE6D-2C6B-0415-16D9DB74CEAC}"/>
              </a:ext>
            </a:extLst>
          </p:cNvPr>
          <p:cNvPicPr>
            <a:picLocks noChangeAspect="1"/>
          </p:cNvPicPr>
          <p:nvPr/>
        </p:nvPicPr>
        <p:blipFill>
          <a:blip r:embed="rId5"/>
          <a:stretch>
            <a:fillRect/>
          </a:stretch>
        </p:blipFill>
        <p:spPr>
          <a:xfrm>
            <a:off x="306460" y="4825122"/>
            <a:ext cx="9367036" cy="2016157"/>
          </a:xfrm>
          <a:prstGeom prst="rect">
            <a:avLst/>
          </a:prstGeom>
        </p:spPr>
      </p:pic>
    </p:spTree>
    <p:extLst>
      <p:ext uri="{BB962C8B-B14F-4D97-AF65-F5344CB8AC3E}">
        <p14:creationId xmlns:p14="http://schemas.microsoft.com/office/powerpoint/2010/main" val="7698473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FB024-A2EF-552F-7BDD-C736B5EF86DC}"/>
              </a:ext>
            </a:extLst>
          </p:cNvPr>
          <p:cNvSpPr>
            <a:spLocks noGrp="1"/>
          </p:cNvSpPr>
          <p:nvPr>
            <p:ph type="title"/>
          </p:nvPr>
        </p:nvSpPr>
        <p:spPr/>
        <p:txBody>
          <a:bodyPr/>
          <a:lstStyle/>
          <a:p>
            <a:r>
              <a:rPr lang="en-US" dirty="0"/>
              <a:t>Writing Tasks: Write an Abstract/Paragraph</a:t>
            </a:r>
            <a:endParaRPr lang="nl-BE" dirty="0"/>
          </a:p>
        </p:txBody>
      </p:sp>
      <p:pic>
        <p:nvPicPr>
          <p:cNvPr id="9" name="Picture 8">
            <a:extLst>
              <a:ext uri="{FF2B5EF4-FFF2-40B4-BE49-F238E27FC236}">
                <a16:creationId xmlns:a16="http://schemas.microsoft.com/office/drawing/2014/main" id="{5058DB16-39EC-210C-68A5-3C57427C43A7}"/>
              </a:ext>
            </a:extLst>
          </p:cNvPr>
          <p:cNvPicPr>
            <a:picLocks noChangeAspect="1"/>
          </p:cNvPicPr>
          <p:nvPr/>
        </p:nvPicPr>
        <p:blipFill>
          <a:blip r:embed="rId3"/>
          <a:stretch>
            <a:fillRect/>
          </a:stretch>
        </p:blipFill>
        <p:spPr>
          <a:xfrm>
            <a:off x="215307" y="3045380"/>
            <a:ext cx="5108028" cy="1307819"/>
          </a:xfrm>
          <a:prstGeom prst="rect">
            <a:avLst/>
          </a:prstGeom>
        </p:spPr>
      </p:pic>
      <p:sp>
        <p:nvSpPr>
          <p:cNvPr id="20" name="TextBox 19">
            <a:extLst>
              <a:ext uri="{FF2B5EF4-FFF2-40B4-BE49-F238E27FC236}">
                <a16:creationId xmlns:a16="http://schemas.microsoft.com/office/drawing/2014/main" id="{5630D7B5-8F8B-C0E8-5872-29A7C7E57D3E}"/>
              </a:ext>
            </a:extLst>
          </p:cNvPr>
          <p:cNvSpPr txBox="1"/>
          <p:nvPr/>
        </p:nvSpPr>
        <p:spPr>
          <a:xfrm>
            <a:off x="1248979" y="1935762"/>
            <a:ext cx="2945863" cy="461665"/>
          </a:xfrm>
          <a:prstGeom prst="rect">
            <a:avLst/>
          </a:prstGeom>
          <a:noFill/>
        </p:spPr>
        <p:txBody>
          <a:bodyPr wrap="square" rtlCol="0">
            <a:spAutoFit/>
          </a:bodyPr>
          <a:lstStyle/>
          <a:p>
            <a:r>
              <a:rPr lang="en-US" sz="2400" b="1" dirty="0">
                <a:solidFill>
                  <a:srgbClr val="FF0000"/>
                </a:solidFill>
              </a:rPr>
              <a:t>Most typical mistake!</a:t>
            </a:r>
            <a:endParaRPr lang="nl-BE" sz="2400" b="1" dirty="0">
              <a:solidFill>
                <a:srgbClr val="FF0000"/>
              </a:solidFill>
            </a:endParaRPr>
          </a:p>
        </p:txBody>
      </p:sp>
      <p:pic>
        <p:nvPicPr>
          <p:cNvPr id="3" name="Picture 2">
            <a:extLst>
              <a:ext uri="{FF2B5EF4-FFF2-40B4-BE49-F238E27FC236}">
                <a16:creationId xmlns:a16="http://schemas.microsoft.com/office/drawing/2014/main" id="{7CD5A2A5-9493-BDDC-1FA7-A8E674BA1D7F}"/>
              </a:ext>
            </a:extLst>
          </p:cNvPr>
          <p:cNvPicPr>
            <a:picLocks noChangeAspect="1"/>
          </p:cNvPicPr>
          <p:nvPr/>
        </p:nvPicPr>
        <p:blipFill>
          <a:blip r:embed="rId4"/>
          <a:stretch>
            <a:fillRect/>
          </a:stretch>
        </p:blipFill>
        <p:spPr>
          <a:xfrm>
            <a:off x="6674586" y="1966652"/>
            <a:ext cx="5393939" cy="3465274"/>
          </a:xfrm>
          <a:prstGeom prst="rect">
            <a:avLst/>
          </a:prstGeom>
        </p:spPr>
      </p:pic>
      <p:sp>
        <p:nvSpPr>
          <p:cNvPr id="4" name="Arrow: Right 3">
            <a:extLst>
              <a:ext uri="{FF2B5EF4-FFF2-40B4-BE49-F238E27FC236}">
                <a16:creationId xmlns:a16="http://schemas.microsoft.com/office/drawing/2014/main" id="{C3B2F310-8B40-D569-1442-70FBDD28D949}"/>
              </a:ext>
            </a:extLst>
          </p:cNvPr>
          <p:cNvSpPr/>
          <p:nvPr/>
        </p:nvSpPr>
        <p:spPr>
          <a:xfrm>
            <a:off x="5541760" y="3429000"/>
            <a:ext cx="914400" cy="5892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cxnSp>
        <p:nvCxnSpPr>
          <p:cNvPr id="5" name="Straight Connector 4">
            <a:extLst>
              <a:ext uri="{FF2B5EF4-FFF2-40B4-BE49-F238E27FC236}">
                <a16:creationId xmlns:a16="http://schemas.microsoft.com/office/drawing/2014/main" id="{148598AD-EFCF-B9CC-D024-D14BB89453F5}"/>
              </a:ext>
            </a:extLst>
          </p:cNvPr>
          <p:cNvCxnSpPr/>
          <p:nvPr/>
        </p:nvCxnSpPr>
        <p:spPr>
          <a:xfrm>
            <a:off x="1248979" y="2770177"/>
            <a:ext cx="2763520" cy="1889760"/>
          </a:xfrm>
          <a:prstGeom prst="line">
            <a:avLst/>
          </a:prstGeom>
          <a:ln w="38100">
            <a:solidFill>
              <a:srgbClr val="FF1515"/>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CB59489-6EC7-01E3-21F1-BB730E8D8FDA}"/>
              </a:ext>
            </a:extLst>
          </p:cNvPr>
          <p:cNvCxnSpPr>
            <a:cxnSpLocks/>
          </p:cNvCxnSpPr>
          <p:nvPr/>
        </p:nvCxnSpPr>
        <p:spPr>
          <a:xfrm flipH="1">
            <a:off x="1132666" y="2617777"/>
            <a:ext cx="3347220" cy="2021840"/>
          </a:xfrm>
          <a:prstGeom prst="line">
            <a:avLst/>
          </a:prstGeom>
          <a:ln w="38100">
            <a:solidFill>
              <a:srgbClr val="FF151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34201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FB024-A2EF-552F-7BDD-C736B5EF86DC}"/>
              </a:ext>
            </a:extLst>
          </p:cNvPr>
          <p:cNvSpPr>
            <a:spLocks noGrp="1"/>
          </p:cNvSpPr>
          <p:nvPr>
            <p:ph type="title"/>
          </p:nvPr>
        </p:nvSpPr>
        <p:spPr/>
        <p:txBody>
          <a:bodyPr/>
          <a:lstStyle/>
          <a:p>
            <a:r>
              <a:rPr lang="en-US" dirty="0"/>
              <a:t>Writing Tasks: Write an Abstract/Paragraph</a:t>
            </a:r>
            <a:endParaRPr lang="nl-BE" dirty="0"/>
          </a:p>
        </p:txBody>
      </p:sp>
      <p:sp>
        <p:nvSpPr>
          <p:cNvPr id="3" name="TextBox 2">
            <a:extLst>
              <a:ext uri="{FF2B5EF4-FFF2-40B4-BE49-F238E27FC236}">
                <a16:creationId xmlns:a16="http://schemas.microsoft.com/office/drawing/2014/main" id="{956B26CB-83B9-80FC-2FB3-491FFCC31DE7}"/>
              </a:ext>
            </a:extLst>
          </p:cNvPr>
          <p:cNvSpPr txBox="1"/>
          <p:nvPr/>
        </p:nvSpPr>
        <p:spPr>
          <a:xfrm>
            <a:off x="279848" y="1935447"/>
            <a:ext cx="6482080" cy="1938992"/>
          </a:xfrm>
          <a:prstGeom prst="rect">
            <a:avLst/>
          </a:prstGeom>
          <a:noFill/>
        </p:spPr>
        <p:txBody>
          <a:bodyPr wrap="square" rtlCol="0">
            <a:spAutoFit/>
          </a:bodyPr>
          <a:lstStyle/>
          <a:p>
            <a:pPr marL="285750" indent="-285750">
              <a:buClr>
                <a:srgbClr val="FF1515"/>
              </a:buClr>
              <a:buFont typeface="Arial" panose="020B0604020202020204" pitchFamily="34" charset="0"/>
              <a:buChar char="•"/>
            </a:pPr>
            <a:r>
              <a:rPr lang="en-US" sz="2000" dirty="0"/>
              <a:t>You are always in control</a:t>
            </a:r>
          </a:p>
          <a:p>
            <a:pPr marL="285750" indent="-285750">
              <a:buClr>
                <a:srgbClr val="FF1515"/>
              </a:buClr>
              <a:buFont typeface="Arial" panose="020B0604020202020204" pitchFamily="34" charset="0"/>
              <a:buChar char="•"/>
            </a:pPr>
            <a:r>
              <a:rPr lang="en-US" sz="2000" dirty="0"/>
              <a:t>You define context</a:t>
            </a:r>
          </a:p>
          <a:p>
            <a:pPr marL="285750" indent="-285750">
              <a:buClr>
                <a:srgbClr val="FF1515"/>
              </a:buClr>
              <a:buFont typeface="Arial" panose="020B0604020202020204" pitchFamily="34" charset="0"/>
              <a:buChar char="•"/>
            </a:pPr>
            <a:r>
              <a:rPr lang="en-US" sz="2000" dirty="0"/>
              <a:t>You structure their “search space”</a:t>
            </a:r>
          </a:p>
          <a:p>
            <a:pPr marL="285750" indent="-285750">
              <a:buClr>
                <a:srgbClr val="FF1515"/>
              </a:buClr>
              <a:buFont typeface="Arial" panose="020B0604020202020204" pitchFamily="34" charset="0"/>
              <a:buChar char="•"/>
            </a:pPr>
            <a:r>
              <a:rPr lang="en-US" sz="2000" dirty="0"/>
              <a:t>You guide it step by step</a:t>
            </a:r>
          </a:p>
          <a:p>
            <a:pPr marL="285750" indent="-285750">
              <a:buClr>
                <a:srgbClr val="FF1515"/>
              </a:buClr>
              <a:buFont typeface="Arial" panose="020B0604020202020204" pitchFamily="34" charset="0"/>
              <a:buChar char="•"/>
            </a:pPr>
            <a:r>
              <a:rPr lang="en-US" sz="2000" dirty="0"/>
              <a:t>Always compare &amp; combine!</a:t>
            </a:r>
          </a:p>
          <a:p>
            <a:pPr marL="285750" indent="-285750">
              <a:buClr>
                <a:srgbClr val="FF1515"/>
              </a:buClr>
              <a:buFont typeface="Arial" panose="020B0604020202020204" pitchFamily="34" charset="0"/>
              <a:buChar char="•"/>
            </a:pPr>
            <a:r>
              <a:rPr lang="en-US" sz="2000" dirty="0">
                <a:solidFill>
                  <a:srgbClr val="FF0000"/>
                </a:solidFill>
              </a:rPr>
              <a:t>YOU ALWAYS MAKE THE CALLS</a:t>
            </a:r>
          </a:p>
        </p:txBody>
      </p:sp>
      <p:pic>
        <p:nvPicPr>
          <p:cNvPr id="2050" name="Picture 2" descr="Δεν υπάρχει διαθέσιμη περιγραφή.">
            <a:extLst>
              <a:ext uri="{FF2B5EF4-FFF2-40B4-BE49-F238E27FC236}">
                <a16:creationId xmlns:a16="http://schemas.microsoft.com/office/drawing/2014/main" id="{05233425-5257-CF95-0DE1-440BDC55C3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26088" y="1112667"/>
            <a:ext cx="5184199" cy="574533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FEC88D63-C8A1-06D2-A2B2-F8EC7E54EA43}"/>
              </a:ext>
            </a:extLst>
          </p:cNvPr>
          <p:cNvPicPr>
            <a:picLocks noChangeAspect="1"/>
          </p:cNvPicPr>
          <p:nvPr/>
        </p:nvPicPr>
        <p:blipFill>
          <a:blip r:embed="rId4"/>
          <a:stretch>
            <a:fillRect/>
          </a:stretch>
        </p:blipFill>
        <p:spPr>
          <a:xfrm>
            <a:off x="279848" y="4517540"/>
            <a:ext cx="4733053" cy="2253536"/>
          </a:xfrm>
          <a:prstGeom prst="rect">
            <a:avLst/>
          </a:prstGeom>
        </p:spPr>
      </p:pic>
      <p:sp>
        <p:nvSpPr>
          <p:cNvPr id="8" name="Oval 7">
            <a:extLst>
              <a:ext uri="{FF2B5EF4-FFF2-40B4-BE49-F238E27FC236}">
                <a16:creationId xmlns:a16="http://schemas.microsoft.com/office/drawing/2014/main" id="{EA7CDFAE-DDB5-03A9-F8E4-31B2CBB493B0}"/>
              </a:ext>
            </a:extLst>
          </p:cNvPr>
          <p:cNvSpPr/>
          <p:nvPr/>
        </p:nvSpPr>
        <p:spPr>
          <a:xfrm>
            <a:off x="405476" y="4972143"/>
            <a:ext cx="1249680" cy="186336"/>
          </a:xfrm>
          <a:prstGeom prst="ellipse">
            <a:avLst/>
          </a:prstGeom>
          <a:noFill/>
          <a:ln w="28575">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F0000"/>
              </a:solidFill>
            </a:endParaRPr>
          </a:p>
        </p:txBody>
      </p:sp>
      <p:sp>
        <p:nvSpPr>
          <p:cNvPr id="11" name="Oval 10">
            <a:extLst>
              <a:ext uri="{FF2B5EF4-FFF2-40B4-BE49-F238E27FC236}">
                <a16:creationId xmlns:a16="http://schemas.microsoft.com/office/drawing/2014/main" id="{22BB9ADD-4091-17F2-22C5-E828F1EB1969}"/>
              </a:ext>
            </a:extLst>
          </p:cNvPr>
          <p:cNvSpPr/>
          <p:nvPr/>
        </p:nvSpPr>
        <p:spPr>
          <a:xfrm>
            <a:off x="1136996" y="5593621"/>
            <a:ext cx="1249680" cy="254758"/>
          </a:xfrm>
          <a:prstGeom prst="ellipse">
            <a:avLst/>
          </a:prstGeom>
          <a:noFill/>
          <a:ln w="28575">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F0000"/>
              </a:solidFill>
            </a:endParaRPr>
          </a:p>
        </p:txBody>
      </p:sp>
      <p:sp>
        <p:nvSpPr>
          <p:cNvPr id="12" name="Oval 11">
            <a:extLst>
              <a:ext uri="{FF2B5EF4-FFF2-40B4-BE49-F238E27FC236}">
                <a16:creationId xmlns:a16="http://schemas.microsoft.com/office/drawing/2014/main" id="{1DCD828E-3210-8954-1403-AA52179E43C7}"/>
              </a:ext>
            </a:extLst>
          </p:cNvPr>
          <p:cNvSpPr/>
          <p:nvPr/>
        </p:nvSpPr>
        <p:spPr>
          <a:xfrm>
            <a:off x="3549861" y="4717385"/>
            <a:ext cx="1249680" cy="254758"/>
          </a:xfrm>
          <a:prstGeom prst="ellipse">
            <a:avLst/>
          </a:prstGeom>
          <a:noFill/>
          <a:ln w="28575">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F0000"/>
              </a:solidFill>
            </a:endParaRPr>
          </a:p>
        </p:txBody>
      </p:sp>
      <p:sp>
        <p:nvSpPr>
          <p:cNvPr id="10" name="Rectangle 9">
            <a:extLst>
              <a:ext uri="{FF2B5EF4-FFF2-40B4-BE49-F238E27FC236}">
                <a16:creationId xmlns:a16="http://schemas.microsoft.com/office/drawing/2014/main" id="{E18C28A2-2534-BD18-884B-A833C3875511}"/>
              </a:ext>
            </a:extLst>
          </p:cNvPr>
          <p:cNvSpPr/>
          <p:nvPr/>
        </p:nvSpPr>
        <p:spPr>
          <a:xfrm>
            <a:off x="7241628" y="5938345"/>
            <a:ext cx="3163613" cy="53508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cxnSp>
        <p:nvCxnSpPr>
          <p:cNvPr id="14" name="Straight Arrow Connector 13">
            <a:extLst>
              <a:ext uri="{FF2B5EF4-FFF2-40B4-BE49-F238E27FC236}">
                <a16:creationId xmlns:a16="http://schemas.microsoft.com/office/drawing/2014/main" id="{6C78F5FA-526F-52BA-A746-92145400D147}"/>
              </a:ext>
            </a:extLst>
          </p:cNvPr>
          <p:cNvCxnSpPr>
            <a:cxnSpLocks/>
          </p:cNvCxnSpPr>
          <p:nvPr/>
        </p:nvCxnSpPr>
        <p:spPr>
          <a:xfrm flipH="1" flipV="1">
            <a:off x="5058142" y="6180083"/>
            <a:ext cx="2075715" cy="25803"/>
          </a:xfrm>
          <a:prstGeom prst="straightConnector1">
            <a:avLst/>
          </a:prstGeom>
          <a:ln w="28575">
            <a:solidFill>
              <a:srgbClr val="FF1515"/>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42565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FB024-A2EF-552F-7BDD-C736B5EF86DC}"/>
              </a:ext>
            </a:extLst>
          </p:cNvPr>
          <p:cNvSpPr>
            <a:spLocks noGrp="1"/>
          </p:cNvSpPr>
          <p:nvPr>
            <p:ph type="title"/>
          </p:nvPr>
        </p:nvSpPr>
        <p:spPr/>
        <p:txBody>
          <a:bodyPr/>
          <a:lstStyle/>
          <a:p>
            <a:r>
              <a:rPr lang="en-US" dirty="0"/>
              <a:t>Writing Tasks: Write an Abstract/Paragraph</a:t>
            </a:r>
            <a:endParaRPr lang="nl-BE" dirty="0"/>
          </a:p>
        </p:txBody>
      </p:sp>
      <p:sp>
        <p:nvSpPr>
          <p:cNvPr id="3" name="TextBox 2">
            <a:extLst>
              <a:ext uri="{FF2B5EF4-FFF2-40B4-BE49-F238E27FC236}">
                <a16:creationId xmlns:a16="http://schemas.microsoft.com/office/drawing/2014/main" id="{956B26CB-83B9-80FC-2FB3-491FFCC31DE7}"/>
              </a:ext>
            </a:extLst>
          </p:cNvPr>
          <p:cNvSpPr txBox="1"/>
          <p:nvPr/>
        </p:nvSpPr>
        <p:spPr>
          <a:xfrm>
            <a:off x="140663" y="1387998"/>
            <a:ext cx="6482080" cy="1631216"/>
          </a:xfrm>
          <a:prstGeom prst="rect">
            <a:avLst/>
          </a:prstGeom>
          <a:noFill/>
        </p:spPr>
        <p:txBody>
          <a:bodyPr wrap="square" rtlCol="0">
            <a:spAutoFit/>
          </a:bodyPr>
          <a:lstStyle/>
          <a:p>
            <a:pPr marL="285750" indent="-285750">
              <a:buClr>
                <a:srgbClr val="FF1515"/>
              </a:buClr>
              <a:buFont typeface="Arial" panose="020B0604020202020204" pitchFamily="34" charset="0"/>
              <a:buChar char="•"/>
            </a:pPr>
            <a:r>
              <a:rPr lang="en-US" sz="2000" dirty="0"/>
              <a:t>You are always in control</a:t>
            </a:r>
          </a:p>
          <a:p>
            <a:pPr marL="285750" indent="-285750">
              <a:buClr>
                <a:srgbClr val="FF1515"/>
              </a:buClr>
              <a:buFont typeface="Arial" panose="020B0604020202020204" pitchFamily="34" charset="0"/>
              <a:buChar char="•"/>
            </a:pPr>
            <a:r>
              <a:rPr lang="en-US" sz="2000" dirty="0"/>
              <a:t>You define context</a:t>
            </a:r>
          </a:p>
          <a:p>
            <a:pPr marL="285750" indent="-285750">
              <a:buClr>
                <a:srgbClr val="FF1515"/>
              </a:buClr>
              <a:buFont typeface="Arial" panose="020B0604020202020204" pitchFamily="34" charset="0"/>
              <a:buChar char="•"/>
            </a:pPr>
            <a:r>
              <a:rPr lang="en-US" sz="2000" dirty="0"/>
              <a:t>You structure their “search space”</a:t>
            </a:r>
          </a:p>
          <a:p>
            <a:pPr marL="285750" indent="-285750">
              <a:buClr>
                <a:srgbClr val="FF1515"/>
              </a:buClr>
              <a:buFont typeface="Arial" panose="020B0604020202020204" pitchFamily="34" charset="0"/>
              <a:buChar char="•"/>
            </a:pPr>
            <a:r>
              <a:rPr lang="en-US" sz="2000" dirty="0"/>
              <a:t>You guide it step by step</a:t>
            </a:r>
          </a:p>
          <a:p>
            <a:pPr marL="285750" indent="-285750">
              <a:buClr>
                <a:srgbClr val="FF1515"/>
              </a:buClr>
              <a:buFont typeface="Arial" panose="020B0604020202020204" pitchFamily="34" charset="0"/>
              <a:buChar char="•"/>
            </a:pPr>
            <a:r>
              <a:rPr lang="en-US" sz="2000" dirty="0"/>
              <a:t>Always compare &amp; combine!</a:t>
            </a:r>
          </a:p>
        </p:txBody>
      </p:sp>
      <p:pic>
        <p:nvPicPr>
          <p:cNvPr id="5" name="Picture 4">
            <a:extLst>
              <a:ext uri="{FF2B5EF4-FFF2-40B4-BE49-F238E27FC236}">
                <a16:creationId xmlns:a16="http://schemas.microsoft.com/office/drawing/2014/main" id="{A73C802D-750A-3ED9-FB4E-A57D658E7AB5}"/>
              </a:ext>
            </a:extLst>
          </p:cNvPr>
          <p:cNvPicPr>
            <a:picLocks noChangeAspect="1"/>
          </p:cNvPicPr>
          <p:nvPr/>
        </p:nvPicPr>
        <p:blipFill>
          <a:blip r:embed="rId3"/>
          <a:stretch>
            <a:fillRect/>
          </a:stretch>
        </p:blipFill>
        <p:spPr>
          <a:xfrm>
            <a:off x="257503" y="3169222"/>
            <a:ext cx="4873223" cy="3050908"/>
          </a:xfrm>
          <a:prstGeom prst="rect">
            <a:avLst/>
          </a:prstGeom>
        </p:spPr>
      </p:pic>
      <p:pic>
        <p:nvPicPr>
          <p:cNvPr id="10" name="Picture 9">
            <a:extLst>
              <a:ext uri="{FF2B5EF4-FFF2-40B4-BE49-F238E27FC236}">
                <a16:creationId xmlns:a16="http://schemas.microsoft.com/office/drawing/2014/main" id="{B1795D28-F626-E154-E4A1-94F78916842B}"/>
              </a:ext>
            </a:extLst>
          </p:cNvPr>
          <p:cNvPicPr>
            <a:picLocks noChangeAspect="1"/>
          </p:cNvPicPr>
          <p:nvPr/>
        </p:nvPicPr>
        <p:blipFill>
          <a:blip r:embed="rId4"/>
          <a:stretch>
            <a:fillRect/>
          </a:stretch>
        </p:blipFill>
        <p:spPr>
          <a:xfrm>
            <a:off x="6369286" y="1688380"/>
            <a:ext cx="4527888" cy="1740620"/>
          </a:xfrm>
          <a:prstGeom prst="rect">
            <a:avLst/>
          </a:prstGeom>
        </p:spPr>
      </p:pic>
      <p:sp>
        <p:nvSpPr>
          <p:cNvPr id="13" name="TextBox 12">
            <a:extLst>
              <a:ext uri="{FF2B5EF4-FFF2-40B4-BE49-F238E27FC236}">
                <a16:creationId xmlns:a16="http://schemas.microsoft.com/office/drawing/2014/main" id="{2F10174B-6683-F37D-0C69-D5ABB09D27E8}"/>
              </a:ext>
            </a:extLst>
          </p:cNvPr>
          <p:cNvSpPr txBox="1"/>
          <p:nvPr/>
        </p:nvSpPr>
        <p:spPr>
          <a:xfrm>
            <a:off x="6501883" y="1316306"/>
            <a:ext cx="4527888" cy="338554"/>
          </a:xfrm>
          <a:prstGeom prst="rect">
            <a:avLst/>
          </a:prstGeom>
          <a:noFill/>
        </p:spPr>
        <p:txBody>
          <a:bodyPr wrap="square" rtlCol="0">
            <a:spAutoFit/>
          </a:bodyPr>
          <a:lstStyle/>
          <a:p>
            <a:r>
              <a:rPr lang="en-US" sz="1600" dirty="0"/>
              <a:t>Ensuring it understands what I ask for my abstract!</a:t>
            </a:r>
            <a:endParaRPr lang="nl-BE" sz="1600" dirty="0"/>
          </a:p>
        </p:txBody>
      </p:sp>
      <p:pic>
        <p:nvPicPr>
          <p:cNvPr id="15" name="Picture 14">
            <a:extLst>
              <a:ext uri="{FF2B5EF4-FFF2-40B4-BE49-F238E27FC236}">
                <a16:creationId xmlns:a16="http://schemas.microsoft.com/office/drawing/2014/main" id="{42EABA2B-40AD-F512-5245-307143763319}"/>
              </a:ext>
            </a:extLst>
          </p:cNvPr>
          <p:cNvPicPr>
            <a:picLocks noChangeAspect="1"/>
          </p:cNvPicPr>
          <p:nvPr/>
        </p:nvPicPr>
        <p:blipFill>
          <a:blip r:embed="rId5"/>
          <a:stretch>
            <a:fillRect/>
          </a:stretch>
        </p:blipFill>
        <p:spPr>
          <a:xfrm>
            <a:off x="6278448" y="3950624"/>
            <a:ext cx="4527888" cy="2269506"/>
          </a:xfrm>
          <a:prstGeom prst="rect">
            <a:avLst/>
          </a:prstGeom>
        </p:spPr>
      </p:pic>
      <p:sp>
        <p:nvSpPr>
          <p:cNvPr id="16" name="Oval 15">
            <a:extLst>
              <a:ext uri="{FF2B5EF4-FFF2-40B4-BE49-F238E27FC236}">
                <a16:creationId xmlns:a16="http://schemas.microsoft.com/office/drawing/2014/main" id="{B33BF2E0-4E7B-6C6C-0BED-EC4AA73CF614}"/>
              </a:ext>
            </a:extLst>
          </p:cNvPr>
          <p:cNvSpPr/>
          <p:nvPr/>
        </p:nvSpPr>
        <p:spPr>
          <a:xfrm>
            <a:off x="9469120" y="4482466"/>
            <a:ext cx="1337216" cy="302894"/>
          </a:xfrm>
          <a:prstGeom prst="ellipse">
            <a:avLst/>
          </a:prstGeom>
          <a:noFill/>
          <a:ln w="28575">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F0000"/>
              </a:solidFill>
            </a:endParaRPr>
          </a:p>
        </p:txBody>
      </p:sp>
      <p:sp>
        <p:nvSpPr>
          <p:cNvPr id="18" name="Oval 17">
            <a:extLst>
              <a:ext uri="{FF2B5EF4-FFF2-40B4-BE49-F238E27FC236}">
                <a16:creationId xmlns:a16="http://schemas.microsoft.com/office/drawing/2014/main" id="{2149F9E6-AFE3-F430-8929-5F1087FFA7F5}"/>
              </a:ext>
            </a:extLst>
          </p:cNvPr>
          <p:cNvSpPr/>
          <p:nvPr/>
        </p:nvSpPr>
        <p:spPr>
          <a:xfrm>
            <a:off x="5709921" y="5085377"/>
            <a:ext cx="5319850" cy="885470"/>
          </a:xfrm>
          <a:prstGeom prst="ellipse">
            <a:avLst/>
          </a:prstGeom>
          <a:noFill/>
          <a:ln w="28575">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F0000"/>
              </a:solidFill>
            </a:endParaRPr>
          </a:p>
        </p:txBody>
      </p:sp>
      <p:sp>
        <p:nvSpPr>
          <p:cNvPr id="20" name="Oval 19">
            <a:extLst>
              <a:ext uri="{FF2B5EF4-FFF2-40B4-BE49-F238E27FC236}">
                <a16:creationId xmlns:a16="http://schemas.microsoft.com/office/drawing/2014/main" id="{815FDBE9-A1F8-7306-929F-AAC67F1ED56C}"/>
              </a:ext>
            </a:extLst>
          </p:cNvPr>
          <p:cNvSpPr/>
          <p:nvPr/>
        </p:nvSpPr>
        <p:spPr>
          <a:xfrm>
            <a:off x="1883103" y="3826922"/>
            <a:ext cx="2997200" cy="394623"/>
          </a:xfrm>
          <a:prstGeom prst="ellipse">
            <a:avLst/>
          </a:prstGeom>
          <a:noFill/>
          <a:ln w="28575">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F0000"/>
              </a:solidFill>
            </a:endParaRPr>
          </a:p>
        </p:txBody>
      </p:sp>
      <p:cxnSp>
        <p:nvCxnSpPr>
          <p:cNvPr id="6" name="Straight Arrow Connector 5">
            <a:extLst>
              <a:ext uri="{FF2B5EF4-FFF2-40B4-BE49-F238E27FC236}">
                <a16:creationId xmlns:a16="http://schemas.microsoft.com/office/drawing/2014/main" id="{4CD6FF8D-A3B7-1EAF-73D2-CB1F5C900654}"/>
              </a:ext>
            </a:extLst>
          </p:cNvPr>
          <p:cNvCxnSpPr>
            <a:stCxn id="5" idx="3"/>
            <a:endCxn id="10" idx="1"/>
          </p:cNvCxnSpPr>
          <p:nvPr/>
        </p:nvCxnSpPr>
        <p:spPr>
          <a:xfrm flipV="1">
            <a:off x="5130726" y="2558690"/>
            <a:ext cx="1238560" cy="2135986"/>
          </a:xfrm>
          <a:prstGeom prst="straightConnector1">
            <a:avLst/>
          </a:prstGeom>
          <a:ln w="19050">
            <a:solidFill>
              <a:srgbClr val="FF1515"/>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4CECA23-44C3-02B1-508B-F8B1959AD717}"/>
              </a:ext>
            </a:extLst>
          </p:cNvPr>
          <p:cNvCxnSpPr>
            <a:cxnSpLocks/>
          </p:cNvCxnSpPr>
          <p:nvPr/>
        </p:nvCxnSpPr>
        <p:spPr>
          <a:xfrm>
            <a:off x="8526127" y="3383248"/>
            <a:ext cx="9366" cy="567376"/>
          </a:xfrm>
          <a:prstGeom prst="straightConnector1">
            <a:avLst/>
          </a:prstGeom>
          <a:ln w="19050">
            <a:solidFill>
              <a:srgbClr val="FF1515"/>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00152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7F4AE-A1CC-CBA7-9D30-96DF50C65746}"/>
              </a:ext>
            </a:extLst>
          </p:cNvPr>
          <p:cNvSpPr>
            <a:spLocks noGrp="1"/>
          </p:cNvSpPr>
          <p:nvPr>
            <p:ph type="title"/>
          </p:nvPr>
        </p:nvSpPr>
        <p:spPr/>
        <p:txBody>
          <a:bodyPr>
            <a:normAutofit fontScale="90000"/>
          </a:bodyPr>
          <a:lstStyle/>
          <a:p>
            <a:r>
              <a:rPr lang="en-US" dirty="0"/>
              <a:t>Writing: Automate Tasks with Few-Shot-Learning</a:t>
            </a:r>
            <a:endParaRPr lang="nl-BE" dirty="0"/>
          </a:p>
        </p:txBody>
      </p:sp>
      <p:sp>
        <p:nvSpPr>
          <p:cNvPr id="4" name="TextBox 3">
            <a:extLst>
              <a:ext uri="{FF2B5EF4-FFF2-40B4-BE49-F238E27FC236}">
                <a16:creationId xmlns:a16="http://schemas.microsoft.com/office/drawing/2014/main" id="{1044F1D4-30D1-635D-8C88-2BEE9FF3D9E6}"/>
              </a:ext>
            </a:extLst>
          </p:cNvPr>
          <p:cNvSpPr txBox="1"/>
          <p:nvPr/>
        </p:nvSpPr>
        <p:spPr>
          <a:xfrm>
            <a:off x="381574" y="1483360"/>
            <a:ext cx="11810426" cy="646331"/>
          </a:xfrm>
          <a:prstGeom prst="rect">
            <a:avLst/>
          </a:prstGeom>
          <a:noFill/>
        </p:spPr>
        <p:txBody>
          <a:bodyPr wrap="square" rtlCol="0">
            <a:spAutoFit/>
          </a:bodyPr>
          <a:lstStyle/>
          <a:p>
            <a:r>
              <a:rPr lang="en-US" dirty="0">
                <a:solidFill>
                  <a:srgbClr val="FF0000"/>
                </a:solidFill>
              </a:rPr>
              <a:t>Few-shot-learning is a prompting tricks that “guides” LLMs to adapt to new tasks based on a small number of examples.</a:t>
            </a:r>
          </a:p>
          <a:p>
            <a:r>
              <a:rPr lang="en-US" dirty="0"/>
              <a:t>It one of the best tricks to align their output with your preferences!</a:t>
            </a:r>
          </a:p>
        </p:txBody>
      </p:sp>
      <p:pic>
        <p:nvPicPr>
          <p:cNvPr id="6" name="Picture 5">
            <a:extLst>
              <a:ext uri="{FF2B5EF4-FFF2-40B4-BE49-F238E27FC236}">
                <a16:creationId xmlns:a16="http://schemas.microsoft.com/office/drawing/2014/main" id="{35BCD526-580A-4719-42E3-86B6A5DB59B6}"/>
              </a:ext>
            </a:extLst>
          </p:cNvPr>
          <p:cNvPicPr>
            <a:picLocks noChangeAspect="1"/>
          </p:cNvPicPr>
          <p:nvPr/>
        </p:nvPicPr>
        <p:blipFill>
          <a:blip r:embed="rId3"/>
          <a:stretch>
            <a:fillRect/>
          </a:stretch>
        </p:blipFill>
        <p:spPr>
          <a:xfrm>
            <a:off x="243840" y="2325242"/>
            <a:ext cx="5239290" cy="4123037"/>
          </a:xfrm>
          <a:prstGeom prst="rect">
            <a:avLst/>
          </a:prstGeom>
        </p:spPr>
      </p:pic>
      <p:sp>
        <p:nvSpPr>
          <p:cNvPr id="8" name="Rectangle: Rounded Corners 7">
            <a:extLst>
              <a:ext uri="{FF2B5EF4-FFF2-40B4-BE49-F238E27FC236}">
                <a16:creationId xmlns:a16="http://schemas.microsoft.com/office/drawing/2014/main" id="{C28D49DC-EBC1-19DA-0A20-E38F6FC8DABA}"/>
              </a:ext>
            </a:extLst>
          </p:cNvPr>
          <p:cNvSpPr/>
          <p:nvPr/>
        </p:nvSpPr>
        <p:spPr>
          <a:xfrm>
            <a:off x="381574" y="2875280"/>
            <a:ext cx="5003226" cy="1117600"/>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tangle: Rounded Corners 8">
            <a:extLst>
              <a:ext uri="{FF2B5EF4-FFF2-40B4-BE49-F238E27FC236}">
                <a16:creationId xmlns:a16="http://schemas.microsoft.com/office/drawing/2014/main" id="{2A817E49-8EE3-52F5-02C4-254199C5D4DA}"/>
              </a:ext>
            </a:extLst>
          </p:cNvPr>
          <p:cNvSpPr/>
          <p:nvPr/>
        </p:nvSpPr>
        <p:spPr>
          <a:xfrm>
            <a:off x="361872" y="4065113"/>
            <a:ext cx="5003226" cy="872647"/>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tangle: Rounded Corners 10">
            <a:extLst>
              <a:ext uri="{FF2B5EF4-FFF2-40B4-BE49-F238E27FC236}">
                <a16:creationId xmlns:a16="http://schemas.microsoft.com/office/drawing/2014/main" id="{8C958AD3-4FDB-EAEE-D428-E6C2451B3388}"/>
              </a:ext>
            </a:extLst>
          </p:cNvPr>
          <p:cNvSpPr/>
          <p:nvPr/>
        </p:nvSpPr>
        <p:spPr>
          <a:xfrm>
            <a:off x="538480" y="2554594"/>
            <a:ext cx="3525520" cy="248453"/>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2" name="Rectangle: Rounded Corners 11">
            <a:extLst>
              <a:ext uri="{FF2B5EF4-FFF2-40B4-BE49-F238E27FC236}">
                <a16:creationId xmlns:a16="http://schemas.microsoft.com/office/drawing/2014/main" id="{28351A1C-2DA1-8BC2-0D11-939A1034419F}"/>
              </a:ext>
            </a:extLst>
          </p:cNvPr>
          <p:cNvSpPr/>
          <p:nvPr/>
        </p:nvSpPr>
        <p:spPr>
          <a:xfrm>
            <a:off x="351094" y="5009993"/>
            <a:ext cx="2859466" cy="722758"/>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3" name="Rectangle: Rounded Corners 12">
            <a:extLst>
              <a:ext uri="{FF2B5EF4-FFF2-40B4-BE49-F238E27FC236}">
                <a16:creationId xmlns:a16="http://schemas.microsoft.com/office/drawing/2014/main" id="{626D6532-313E-EFA2-233C-ED293F5145DF}"/>
              </a:ext>
            </a:extLst>
          </p:cNvPr>
          <p:cNvSpPr/>
          <p:nvPr/>
        </p:nvSpPr>
        <p:spPr>
          <a:xfrm>
            <a:off x="351094" y="5835178"/>
            <a:ext cx="2859466" cy="613101"/>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4" name="TextBox 13">
            <a:extLst>
              <a:ext uri="{FF2B5EF4-FFF2-40B4-BE49-F238E27FC236}">
                <a16:creationId xmlns:a16="http://schemas.microsoft.com/office/drawing/2014/main" id="{5D28ECF0-D13A-81BA-8C5D-CBF6B1816927}"/>
              </a:ext>
            </a:extLst>
          </p:cNvPr>
          <p:cNvSpPr txBox="1"/>
          <p:nvPr/>
        </p:nvSpPr>
        <p:spPr>
          <a:xfrm>
            <a:off x="5906231" y="2505948"/>
            <a:ext cx="4499009" cy="369332"/>
          </a:xfrm>
          <a:prstGeom prst="rect">
            <a:avLst/>
          </a:prstGeom>
          <a:noFill/>
        </p:spPr>
        <p:txBody>
          <a:bodyPr wrap="square" rtlCol="0">
            <a:spAutoFit/>
          </a:bodyPr>
          <a:lstStyle/>
          <a:p>
            <a:r>
              <a:rPr lang="en-US" dirty="0"/>
              <a:t>Adapt a persona to describe context </a:t>
            </a:r>
            <a:endParaRPr lang="nl-BE" dirty="0"/>
          </a:p>
        </p:txBody>
      </p:sp>
      <p:sp>
        <p:nvSpPr>
          <p:cNvPr id="15" name="TextBox 14">
            <a:extLst>
              <a:ext uri="{FF2B5EF4-FFF2-40B4-BE49-F238E27FC236}">
                <a16:creationId xmlns:a16="http://schemas.microsoft.com/office/drawing/2014/main" id="{3B097429-9BD7-48C6-09DF-74F1244AA212}"/>
              </a:ext>
            </a:extLst>
          </p:cNvPr>
          <p:cNvSpPr txBox="1"/>
          <p:nvPr/>
        </p:nvSpPr>
        <p:spPr>
          <a:xfrm>
            <a:off x="5913120" y="3059668"/>
            <a:ext cx="2987040" cy="369332"/>
          </a:xfrm>
          <a:prstGeom prst="rect">
            <a:avLst/>
          </a:prstGeom>
          <a:noFill/>
        </p:spPr>
        <p:txBody>
          <a:bodyPr wrap="square" rtlCol="0">
            <a:spAutoFit/>
          </a:bodyPr>
          <a:lstStyle/>
          <a:p>
            <a:r>
              <a:rPr lang="en-US" dirty="0"/>
              <a:t>Define the context</a:t>
            </a:r>
            <a:endParaRPr lang="nl-BE" dirty="0"/>
          </a:p>
        </p:txBody>
      </p:sp>
      <p:sp>
        <p:nvSpPr>
          <p:cNvPr id="16" name="TextBox 15">
            <a:extLst>
              <a:ext uri="{FF2B5EF4-FFF2-40B4-BE49-F238E27FC236}">
                <a16:creationId xmlns:a16="http://schemas.microsoft.com/office/drawing/2014/main" id="{FDE43186-2471-D27E-004D-599F3D647BD8}"/>
              </a:ext>
            </a:extLst>
          </p:cNvPr>
          <p:cNvSpPr txBox="1"/>
          <p:nvPr/>
        </p:nvSpPr>
        <p:spPr>
          <a:xfrm>
            <a:off x="5913120" y="4202094"/>
            <a:ext cx="2987040" cy="369332"/>
          </a:xfrm>
          <a:prstGeom prst="rect">
            <a:avLst/>
          </a:prstGeom>
          <a:noFill/>
        </p:spPr>
        <p:txBody>
          <a:bodyPr wrap="square" rtlCol="0">
            <a:spAutoFit/>
          </a:bodyPr>
          <a:lstStyle/>
          <a:p>
            <a:r>
              <a:rPr lang="en-US" dirty="0"/>
              <a:t>Define the task</a:t>
            </a:r>
            <a:endParaRPr lang="nl-BE" dirty="0"/>
          </a:p>
        </p:txBody>
      </p:sp>
      <p:sp>
        <p:nvSpPr>
          <p:cNvPr id="17" name="TextBox 16">
            <a:extLst>
              <a:ext uri="{FF2B5EF4-FFF2-40B4-BE49-F238E27FC236}">
                <a16:creationId xmlns:a16="http://schemas.microsoft.com/office/drawing/2014/main" id="{56A33811-1A5E-D8BA-601C-A29D13AD7983}"/>
              </a:ext>
            </a:extLst>
          </p:cNvPr>
          <p:cNvSpPr txBox="1"/>
          <p:nvPr/>
        </p:nvSpPr>
        <p:spPr>
          <a:xfrm>
            <a:off x="5913120" y="5086014"/>
            <a:ext cx="5679440" cy="369332"/>
          </a:xfrm>
          <a:prstGeom prst="rect">
            <a:avLst/>
          </a:prstGeom>
          <a:noFill/>
        </p:spPr>
        <p:txBody>
          <a:bodyPr wrap="square" rtlCol="0">
            <a:spAutoFit/>
          </a:bodyPr>
          <a:lstStyle/>
          <a:p>
            <a:r>
              <a:rPr lang="en-US" dirty="0"/>
              <a:t>Provide examples to understand your style, tone </a:t>
            </a:r>
            <a:r>
              <a:rPr lang="en-US" dirty="0" err="1"/>
              <a:t>etc</a:t>
            </a:r>
            <a:endParaRPr lang="nl-BE" dirty="0"/>
          </a:p>
        </p:txBody>
      </p:sp>
      <p:sp>
        <p:nvSpPr>
          <p:cNvPr id="18" name="TextBox 17">
            <a:extLst>
              <a:ext uri="{FF2B5EF4-FFF2-40B4-BE49-F238E27FC236}">
                <a16:creationId xmlns:a16="http://schemas.microsoft.com/office/drawing/2014/main" id="{095E971F-7C4B-175A-72F8-5C3B87163D8B}"/>
              </a:ext>
            </a:extLst>
          </p:cNvPr>
          <p:cNvSpPr txBox="1"/>
          <p:nvPr/>
        </p:nvSpPr>
        <p:spPr>
          <a:xfrm>
            <a:off x="5913120" y="5772817"/>
            <a:ext cx="5679440" cy="369332"/>
          </a:xfrm>
          <a:prstGeom prst="rect">
            <a:avLst/>
          </a:prstGeom>
          <a:noFill/>
        </p:spPr>
        <p:txBody>
          <a:bodyPr wrap="square" rtlCol="0">
            <a:spAutoFit/>
          </a:bodyPr>
          <a:lstStyle/>
          <a:p>
            <a:r>
              <a:rPr lang="en-US" dirty="0"/>
              <a:t>Give specific </a:t>
            </a:r>
            <a:r>
              <a:rPr lang="en-US" dirty="0" err="1"/>
              <a:t>guideliness</a:t>
            </a:r>
            <a:endParaRPr lang="nl-BE" dirty="0"/>
          </a:p>
        </p:txBody>
      </p:sp>
      <p:cxnSp>
        <p:nvCxnSpPr>
          <p:cNvPr id="20" name="Straight Arrow Connector 19">
            <a:extLst>
              <a:ext uri="{FF2B5EF4-FFF2-40B4-BE49-F238E27FC236}">
                <a16:creationId xmlns:a16="http://schemas.microsoft.com/office/drawing/2014/main" id="{8C3AD04C-E0CB-C6AD-5686-EF0B69ECFADD}"/>
              </a:ext>
            </a:extLst>
          </p:cNvPr>
          <p:cNvCxnSpPr/>
          <p:nvPr/>
        </p:nvCxnSpPr>
        <p:spPr>
          <a:xfrm>
            <a:off x="4318000" y="2678820"/>
            <a:ext cx="145288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BF04FAA-9285-9D1D-24FB-A656F92409AD}"/>
              </a:ext>
            </a:extLst>
          </p:cNvPr>
          <p:cNvCxnSpPr>
            <a:cxnSpLocks/>
            <a:endCxn id="15" idx="1"/>
          </p:cNvCxnSpPr>
          <p:nvPr/>
        </p:nvCxnSpPr>
        <p:spPr>
          <a:xfrm>
            <a:off x="5483130" y="3244334"/>
            <a:ext cx="42999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711AA95D-F0B2-C7B4-8CEF-63250B8289FE}"/>
              </a:ext>
            </a:extLst>
          </p:cNvPr>
          <p:cNvCxnSpPr>
            <a:cxnSpLocks/>
          </p:cNvCxnSpPr>
          <p:nvPr/>
        </p:nvCxnSpPr>
        <p:spPr>
          <a:xfrm>
            <a:off x="5555885" y="4386760"/>
            <a:ext cx="42999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CB61118-6752-E9DB-D802-8ABBE79AD9BF}"/>
              </a:ext>
            </a:extLst>
          </p:cNvPr>
          <p:cNvCxnSpPr>
            <a:cxnSpLocks/>
          </p:cNvCxnSpPr>
          <p:nvPr/>
        </p:nvCxnSpPr>
        <p:spPr>
          <a:xfrm>
            <a:off x="3369850" y="5258160"/>
            <a:ext cx="257375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E539F84-A372-C4A4-8EE9-F2827DF34464}"/>
              </a:ext>
            </a:extLst>
          </p:cNvPr>
          <p:cNvCxnSpPr>
            <a:cxnSpLocks/>
            <a:endCxn id="18" idx="1"/>
          </p:cNvCxnSpPr>
          <p:nvPr/>
        </p:nvCxnSpPr>
        <p:spPr>
          <a:xfrm>
            <a:off x="3369850" y="5957483"/>
            <a:ext cx="254327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01581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123A6-0A7B-7FCC-DDC4-1E7CFB116FFD}"/>
              </a:ext>
            </a:extLst>
          </p:cNvPr>
          <p:cNvSpPr>
            <a:spLocks noGrp="1"/>
          </p:cNvSpPr>
          <p:nvPr>
            <p:ph type="title"/>
          </p:nvPr>
        </p:nvSpPr>
        <p:spPr/>
        <p:txBody>
          <a:bodyPr>
            <a:normAutofit fontScale="90000"/>
          </a:bodyPr>
          <a:lstStyle/>
          <a:p>
            <a:r>
              <a:rPr lang="en-US" dirty="0"/>
              <a:t>Adjust your Presentation Style: Combine Tricks</a:t>
            </a:r>
            <a:endParaRPr lang="nl-BE" dirty="0"/>
          </a:p>
        </p:txBody>
      </p:sp>
      <p:pic>
        <p:nvPicPr>
          <p:cNvPr id="3074" name="Picture 2" descr="Δεν υπάρχει διαθέσιμη περιγραφή.">
            <a:extLst>
              <a:ext uri="{FF2B5EF4-FFF2-40B4-BE49-F238E27FC236}">
                <a16:creationId xmlns:a16="http://schemas.microsoft.com/office/drawing/2014/main" id="{7F324967-61C1-0341-AA3B-02D38715C8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123" y="1287809"/>
            <a:ext cx="4525780" cy="557019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CE5B25F9-47EC-D66B-7CE3-4A790EB6114A}"/>
              </a:ext>
            </a:extLst>
          </p:cNvPr>
          <p:cNvSpPr/>
          <p:nvPr/>
        </p:nvSpPr>
        <p:spPr>
          <a:xfrm>
            <a:off x="282123" y="1287809"/>
            <a:ext cx="4310197" cy="903236"/>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5" name="Rectangle: Rounded Corners 4">
            <a:extLst>
              <a:ext uri="{FF2B5EF4-FFF2-40B4-BE49-F238E27FC236}">
                <a16:creationId xmlns:a16="http://schemas.microsoft.com/office/drawing/2014/main" id="{1F89A3B2-D0A1-9E66-5A33-158AB06A3BB5}"/>
              </a:ext>
            </a:extLst>
          </p:cNvPr>
          <p:cNvSpPr/>
          <p:nvPr/>
        </p:nvSpPr>
        <p:spPr>
          <a:xfrm>
            <a:off x="282123" y="2266432"/>
            <a:ext cx="4310197" cy="1523248"/>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tangle: Rounded Corners 5">
            <a:extLst>
              <a:ext uri="{FF2B5EF4-FFF2-40B4-BE49-F238E27FC236}">
                <a16:creationId xmlns:a16="http://schemas.microsoft.com/office/drawing/2014/main" id="{8D13FFE1-D299-F6E3-85AC-CF639CA8E5D8}"/>
              </a:ext>
            </a:extLst>
          </p:cNvPr>
          <p:cNvSpPr/>
          <p:nvPr/>
        </p:nvSpPr>
        <p:spPr>
          <a:xfrm>
            <a:off x="190683" y="4155440"/>
            <a:ext cx="4310197" cy="2204720"/>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7" name="TextBox 6">
            <a:extLst>
              <a:ext uri="{FF2B5EF4-FFF2-40B4-BE49-F238E27FC236}">
                <a16:creationId xmlns:a16="http://schemas.microsoft.com/office/drawing/2014/main" id="{B2F099F7-7014-55BB-C3AB-F60FBB8A31C6}"/>
              </a:ext>
            </a:extLst>
          </p:cNvPr>
          <p:cNvSpPr txBox="1"/>
          <p:nvPr/>
        </p:nvSpPr>
        <p:spPr>
          <a:xfrm>
            <a:off x="5222240" y="1407788"/>
            <a:ext cx="1503680" cy="369332"/>
          </a:xfrm>
          <a:prstGeom prst="rect">
            <a:avLst/>
          </a:prstGeom>
          <a:noFill/>
        </p:spPr>
        <p:txBody>
          <a:bodyPr wrap="square" rtlCol="0">
            <a:spAutoFit/>
          </a:bodyPr>
          <a:lstStyle/>
          <a:p>
            <a:r>
              <a:rPr lang="en-US" dirty="0"/>
              <a:t>Give context</a:t>
            </a:r>
            <a:endParaRPr lang="nl-BE" dirty="0"/>
          </a:p>
        </p:txBody>
      </p:sp>
      <p:cxnSp>
        <p:nvCxnSpPr>
          <p:cNvPr id="8" name="Straight Arrow Connector 7">
            <a:extLst>
              <a:ext uri="{FF2B5EF4-FFF2-40B4-BE49-F238E27FC236}">
                <a16:creationId xmlns:a16="http://schemas.microsoft.com/office/drawing/2014/main" id="{6988C6E0-42B3-8E3C-56FD-E31AE81B75CA}"/>
              </a:ext>
            </a:extLst>
          </p:cNvPr>
          <p:cNvCxnSpPr>
            <a:cxnSpLocks/>
          </p:cNvCxnSpPr>
          <p:nvPr/>
        </p:nvCxnSpPr>
        <p:spPr>
          <a:xfrm>
            <a:off x="4807903" y="1592454"/>
            <a:ext cx="414337"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01CBC72-1DD5-D605-08D7-59DE354DE644}"/>
              </a:ext>
            </a:extLst>
          </p:cNvPr>
          <p:cNvSpPr txBox="1"/>
          <p:nvPr/>
        </p:nvSpPr>
        <p:spPr>
          <a:xfrm>
            <a:off x="5222240" y="2647308"/>
            <a:ext cx="1879600" cy="369332"/>
          </a:xfrm>
          <a:prstGeom prst="rect">
            <a:avLst/>
          </a:prstGeom>
          <a:noFill/>
        </p:spPr>
        <p:txBody>
          <a:bodyPr wrap="square" rtlCol="0">
            <a:spAutoFit/>
          </a:bodyPr>
          <a:lstStyle/>
          <a:p>
            <a:r>
              <a:rPr lang="en-US" dirty="0"/>
              <a:t>Describe the task</a:t>
            </a:r>
            <a:endParaRPr lang="nl-BE" dirty="0"/>
          </a:p>
        </p:txBody>
      </p:sp>
      <p:cxnSp>
        <p:nvCxnSpPr>
          <p:cNvPr id="12" name="Straight Arrow Connector 11">
            <a:extLst>
              <a:ext uri="{FF2B5EF4-FFF2-40B4-BE49-F238E27FC236}">
                <a16:creationId xmlns:a16="http://schemas.microsoft.com/office/drawing/2014/main" id="{A05BD112-296F-3852-EBC4-763B6914BFF1}"/>
              </a:ext>
            </a:extLst>
          </p:cNvPr>
          <p:cNvCxnSpPr>
            <a:cxnSpLocks/>
          </p:cNvCxnSpPr>
          <p:nvPr/>
        </p:nvCxnSpPr>
        <p:spPr>
          <a:xfrm>
            <a:off x="4807903" y="2831974"/>
            <a:ext cx="414337"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872EBD8-01D3-D9D6-97B8-19F441D5712F}"/>
              </a:ext>
            </a:extLst>
          </p:cNvPr>
          <p:cNvSpPr txBox="1"/>
          <p:nvPr/>
        </p:nvSpPr>
        <p:spPr>
          <a:xfrm>
            <a:off x="5222240" y="4803465"/>
            <a:ext cx="1879600" cy="369332"/>
          </a:xfrm>
          <a:prstGeom prst="rect">
            <a:avLst/>
          </a:prstGeom>
          <a:noFill/>
        </p:spPr>
        <p:txBody>
          <a:bodyPr wrap="square" rtlCol="0">
            <a:spAutoFit/>
          </a:bodyPr>
          <a:lstStyle/>
          <a:p>
            <a:r>
              <a:rPr lang="en-US" dirty="0"/>
              <a:t>Few-shot-learning</a:t>
            </a:r>
            <a:endParaRPr lang="nl-BE" dirty="0"/>
          </a:p>
        </p:txBody>
      </p:sp>
      <p:cxnSp>
        <p:nvCxnSpPr>
          <p:cNvPr id="14" name="Straight Arrow Connector 13">
            <a:extLst>
              <a:ext uri="{FF2B5EF4-FFF2-40B4-BE49-F238E27FC236}">
                <a16:creationId xmlns:a16="http://schemas.microsoft.com/office/drawing/2014/main" id="{BB988B9A-3107-6047-BF7C-86327E3ECF0A}"/>
              </a:ext>
            </a:extLst>
          </p:cNvPr>
          <p:cNvCxnSpPr>
            <a:cxnSpLocks/>
          </p:cNvCxnSpPr>
          <p:nvPr/>
        </p:nvCxnSpPr>
        <p:spPr>
          <a:xfrm>
            <a:off x="4807903" y="4988131"/>
            <a:ext cx="414337"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0025C020-7485-C628-4B4E-DB6908B840F9}"/>
              </a:ext>
            </a:extLst>
          </p:cNvPr>
          <p:cNvSpPr txBox="1"/>
          <p:nvPr/>
        </p:nvSpPr>
        <p:spPr>
          <a:xfrm>
            <a:off x="7123148" y="1238511"/>
            <a:ext cx="5199889" cy="707886"/>
          </a:xfrm>
          <a:prstGeom prst="rect">
            <a:avLst/>
          </a:prstGeom>
          <a:noFill/>
        </p:spPr>
        <p:txBody>
          <a:bodyPr wrap="square" rtlCol="0">
            <a:spAutoFit/>
          </a:bodyPr>
          <a:lstStyle/>
          <a:p>
            <a:pPr algn="ctr"/>
            <a:r>
              <a:rPr lang="en-US" sz="2000" dirty="0">
                <a:solidFill>
                  <a:srgbClr val="FF0000"/>
                </a:solidFill>
              </a:rPr>
              <a:t>The result:</a:t>
            </a:r>
          </a:p>
          <a:p>
            <a:r>
              <a:rPr lang="en-US" sz="2000" dirty="0"/>
              <a:t>How GBDTs and NNs would solve a crime scene</a:t>
            </a:r>
            <a:endParaRPr lang="nl-BE" sz="2000" dirty="0"/>
          </a:p>
        </p:txBody>
      </p:sp>
      <p:pic>
        <p:nvPicPr>
          <p:cNvPr id="3079" name="Picture 7">
            <a:extLst>
              <a:ext uri="{FF2B5EF4-FFF2-40B4-BE49-F238E27FC236}">
                <a16:creationId xmlns:a16="http://schemas.microsoft.com/office/drawing/2014/main" id="{0B261E8C-1ACD-2720-1B8F-4B7D1E8CD9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16177" y="2081705"/>
            <a:ext cx="1869869" cy="1869869"/>
          </a:xfrm>
          <a:prstGeom prst="rect">
            <a:avLst/>
          </a:prstGeom>
          <a:noFill/>
          <a:extLst>
            <a:ext uri="{909E8E84-426E-40DD-AFC4-6F175D3DCCD1}">
              <a14:hiddenFill xmlns:a14="http://schemas.microsoft.com/office/drawing/2010/main">
                <a:solidFill>
                  <a:srgbClr val="FFFFFF"/>
                </a:solidFill>
              </a14:hiddenFill>
            </a:ext>
          </a:extLst>
        </p:spPr>
      </p:pic>
      <p:pic>
        <p:nvPicPr>
          <p:cNvPr id="3081" name="Picture 9">
            <a:extLst>
              <a:ext uri="{FF2B5EF4-FFF2-40B4-BE49-F238E27FC236}">
                <a16:creationId xmlns:a16="http://schemas.microsoft.com/office/drawing/2014/main" id="{1FDCB962-609F-DBE6-7EB9-2229C8D173F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75097" y="1919811"/>
            <a:ext cx="1869869" cy="1869869"/>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6241100B-0B1C-0D88-299A-9B6472916D5A}"/>
              </a:ext>
            </a:extLst>
          </p:cNvPr>
          <p:cNvSpPr txBox="1"/>
          <p:nvPr/>
        </p:nvSpPr>
        <p:spPr>
          <a:xfrm>
            <a:off x="7600339" y="3961769"/>
            <a:ext cx="1961084" cy="1384995"/>
          </a:xfrm>
          <a:prstGeom prst="rect">
            <a:avLst/>
          </a:prstGeom>
          <a:noFill/>
        </p:spPr>
        <p:txBody>
          <a:bodyPr wrap="square" rtlCol="0">
            <a:spAutoFit/>
          </a:bodyPr>
          <a:lstStyle/>
          <a:p>
            <a:r>
              <a:rPr lang="en-US" sz="1400" dirty="0"/>
              <a:t>GBDTs is a group of week learners, each focused on a small task.</a:t>
            </a:r>
          </a:p>
          <a:p>
            <a:endParaRPr lang="en-US" sz="1400" dirty="0"/>
          </a:p>
          <a:p>
            <a:r>
              <a:rPr lang="en-US" sz="1400" dirty="0"/>
              <a:t>The opinions are then combined</a:t>
            </a:r>
            <a:endParaRPr lang="nl-BE" sz="1400" dirty="0"/>
          </a:p>
        </p:txBody>
      </p:sp>
      <p:sp>
        <p:nvSpPr>
          <p:cNvPr id="20" name="TextBox 19">
            <a:extLst>
              <a:ext uri="{FF2B5EF4-FFF2-40B4-BE49-F238E27FC236}">
                <a16:creationId xmlns:a16="http://schemas.microsoft.com/office/drawing/2014/main" id="{D8DFC546-EE34-C199-631B-42B9F768AD3E}"/>
              </a:ext>
            </a:extLst>
          </p:cNvPr>
          <p:cNvSpPr txBox="1"/>
          <p:nvPr/>
        </p:nvSpPr>
        <p:spPr>
          <a:xfrm>
            <a:off x="9810114" y="3841094"/>
            <a:ext cx="2316507" cy="1815882"/>
          </a:xfrm>
          <a:prstGeom prst="rect">
            <a:avLst/>
          </a:prstGeom>
          <a:noFill/>
        </p:spPr>
        <p:txBody>
          <a:bodyPr wrap="square" rtlCol="0">
            <a:spAutoFit/>
          </a:bodyPr>
          <a:lstStyle/>
          <a:p>
            <a:r>
              <a:rPr lang="en-US" sz="1400" dirty="0"/>
              <a:t>NNs can be viewed as Sherlock Holmes.</a:t>
            </a:r>
          </a:p>
          <a:p>
            <a:endParaRPr lang="en-US" sz="1400" dirty="0"/>
          </a:p>
          <a:p>
            <a:r>
              <a:rPr lang="en-US" sz="1400" dirty="0"/>
              <a:t>Amazing abstract abilities, has seen thousand cases</a:t>
            </a:r>
          </a:p>
          <a:p>
            <a:endParaRPr lang="en-US" sz="1400" dirty="0"/>
          </a:p>
          <a:p>
            <a:r>
              <a:rPr lang="en-US" sz="1400" dirty="0"/>
              <a:t>People don’t understand how but he solves crimes</a:t>
            </a:r>
            <a:endParaRPr lang="nl-BE" sz="1400" dirty="0"/>
          </a:p>
        </p:txBody>
      </p:sp>
    </p:spTree>
    <p:extLst>
      <p:ext uri="{BB962C8B-B14F-4D97-AF65-F5344CB8AC3E}">
        <p14:creationId xmlns:p14="http://schemas.microsoft.com/office/powerpoint/2010/main" val="2946369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8DFE9-D107-A83D-C851-7A55EB4312D2}"/>
              </a:ext>
            </a:extLst>
          </p:cNvPr>
          <p:cNvSpPr>
            <a:spLocks noGrp="1"/>
          </p:cNvSpPr>
          <p:nvPr>
            <p:ph type="title"/>
          </p:nvPr>
        </p:nvSpPr>
        <p:spPr/>
        <p:txBody>
          <a:bodyPr/>
          <a:lstStyle/>
          <a:p>
            <a:r>
              <a:rPr lang="en-US" dirty="0"/>
              <a:t>Keeping up with Research</a:t>
            </a:r>
            <a:endParaRPr lang="nl-BE" dirty="0"/>
          </a:p>
        </p:txBody>
      </p:sp>
      <p:sp>
        <p:nvSpPr>
          <p:cNvPr id="4" name="TextBox 3">
            <a:extLst>
              <a:ext uri="{FF2B5EF4-FFF2-40B4-BE49-F238E27FC236}">
                <a16:creationId xmlns:a16="http://schemas.microsoft.com/office/drawing/2014/main" id="{8A451437-EA6A-BCB2-4433-7C4DD5E2B239}"/>
              </a:ext>
            </a:extLst>
          </p:cNvPr>
          <p:cNvSpPr txBox="1"/>
          <p:nvPr/>
        </p:nvSpPr>
        <p:spPr>
          <a:xfrm>
            <a:off x="105104" y="1997839"/>
            <a:ext cx="11813270" cy="3170099"/>
          </a:xfrm>
          <a:prstGeom prst="rect">
            <a:avLst/>
          </a:prstGeom>
          <a:noFill/>
        </p:spPr>
        <p:txBody>
          <a:bodyPr wrap="square" rtlCol="0">
            <a:spAutoFit/>
          </a:bodyPr>
          <a:lstStyle/>
          <a:p>
            <a:r>
              <a:rPr lang="en-US" sz="2000" dirty="0"/>
              <a:t>Last week was </a:t>
            </a:r>
            <a:r>
              <a:rPr lang="en-US" sz="2000" dirty="0" err="1"/>
              <a:t>NeurIPS</a:t>
            </a:r>
            <a:r>
              <a:rPr lang="en-US" sz="2000" dirty="0"/>
              <a:t>. The biggest ML conference.</a:t>
            </a:r>
          </a:p>
          <a:p>
            <a:endParaRPr lang="en-US" sz="2000" dirty="0"/>
          </a:p>
          <a:p>
            <a:pPr marL="342900" indent="-342900">
              <a:buClr>
                <a:srgbClr val="FF1515"/>
              </a:buClr>
              <a:buFont typeface="Arial" panose="020B0604020202020204" pitchFamily="34" charset="0"/>
              <a:buChar char="•"/>
            </a:pPr>
            <a:r>
              <a:rPr lang="en-US" sz="2000" dirty="0"/>
              <a:t>It had over 3500 submissions!</a:t>
            </a:r>
          </a:p>
          <a:p>
            <a:pPr marL="342900" indent="-342900">
              <a:buClr>
                <a:srgbClr val="FF1515"/>
              </a:buClr>
              <a:buFont typeface="Arial" panose="020B0604020202020204" pitchFamily="34" charset="0"/>
              <a:buChar char="•"/>
            </a:pPr>
            <a:r>
              <a:rPr lang="en-US" sz="2000" dirty="0"/>
              <a:t>Assume I filter the paper that interests me based on some keyword (forecasting, predictive modelling </a:t>
            </a:r>
            <a:r>
              <a:rPr lang="en-US" sz="2000" dirty="0" err="1"/>
              <a:t>etc</a:t>
            </a:r>
            <a:r>
              <a:rPr lang="en-US" sz="2000" dirty="0"/>
              <a:t>)</a:t>
            </a:r>
          </a:p>
          <a:p>
            <a:pPr marL="342900" indent="-342900">
              <a:buClr>
                <a:srgbClr val="FF1515"/>
              </a:buClr>
              <a:buFont typeface="Arial" panose="020B0604020202020204" pitchFamily="34" charset="0"/>
              <a:buChar char="•"/>
            </a:pPr>
            <a:r>
              <a:rPr lang="en-US" sz="2000" dirty="0"/>
              <a:t>Can I find time to read them all?? </a:t>
            </a:r>
            <a:r>
              <a:rPr lang="en-US" sz="2000" dirty="0">
                <a:solidFill>
                  <a:srgbClr val="FF0000"/>
                </a:solidFill>
              </a:rPr>
              <a:t>Of Course Not</a:t>
            </a:r>
          </a:p>
          <a:p>
            <a:pPr marL="342900" indent="-342900">
              <a:buClr>
                <a:srgbClr val="FF1515"/>
              </a:buClr>
              <a:buFont typeface="Arial" panose="020B0604020202020204" pitchFamily="34" charset="0"/>
              <a:buChar char="•"/>
            </a:pPr>
            <a:r>
              <a:rPr lang="en-US" sz="2000" dirty="0"/>
              <a:t>But I can filter them down to 5-10 by having a LLM summarize and explain them to me in 5 minutes.</a:t>
            </a:r>
          </a:p>
          <a:p>
            <a:endParaRPr lang="en-US" sz="2000" dirty="0"/>
          </a:p>
          <a:p>
            <a:endParaRPr lang="en-US" sz="2000" dirty="0"/>
          </a:p>
          <a:p>
            <a:r>
              <a:rPr lang="en-US" sz="2000" dirty="0"/>
              <a:t>Some LLMs offer PDF-uploading tools</a:t>
            </a:r>
          </a:p>
          <a:p>
            <a:r>
              <a:rPr lang="en-US" sz="2000" dirty="0"/>
              <a:t>Also, there are multiple fine-tuned LLMs that are specialized for paper discussion</a:t>
            </a:r>
          </a:p>
        </p:txBody>
      </p:sp>
    </p:spTree>
    <p:extLst>
      <p:ext uri="{BB962C8B-B14F-4D97-AF65-F5344CB8AC3E}">
        <p14:creationId xmlns:p14="http://schemas.microsoft.com/office/powerpoint/2010/main" val="32380931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F56AA-D0B0-7D27-A72A-CBB6BEA1B500}"/>
              </a:ext>
            </a:extLst>
          </p:cNvPr>
          <p:cNvSpPr>
            <a:spLocks noGrp="1"/>
          </p:cNvSpPr>
          <p:nvPr>
            <p:ph type="title"/>
          </p:nvPr>
        </p:nvSpPr>
        <p:spPr/>
        <p:txBody>
          <a:bodyPr/>
          <a:lstStyle/>
          <a:p>
            <a:r>
              <a:rPr lang="en-US" dirty="0"/>
              <a:t>Keeping up with Research</a:t>
            </a:r>
            <a:endParaRPr lang="nl-BE" dirty="0"/>
          </a:p>
        </p:txBody>
      </p:sp>
      <p:pic>
        <p:nvPicPr>
          <p:cNvPr id="5" name="Picture 4">
            <a:extLst>
              <a:ext uri="{FF2B5EF4-FFF2-40B4-BE49-F238E27FC236}">
                <a16:creationId xmlns:a16="http://schemas.microsoft.com/office/drawing/2014/main" id="{AA9383F2-A441-8318-0064-13DF6E31BA2F}"/>
              </a:ext>
            </a:extLst>
          </p:cNvPr>
          <p:cNvPicPr>
            <a:picLocks noChangeAspect="1"/>
          </p:cNvPicPr>
          <p:nvPr/>
        </p:nvPicPr>
        <p:blipFill>
          <a:blip r:embed="rId3"/>
          <a:stretch>
            <a:fillRect/>
          </a:stretch>
        </p:blipFill>
        <p:spPr>
          <a:xfrm>
            <a:off x="190451" y="1161688"/>
            <a:ext cx="4431307" cy="3277375"/>
          </a:xfrm>
          <a:prstGeom prst="rect">
            <a:avLst/>
          </a:prstGeom>
        </p:spPr>
      </p:pic>
      <p:sp>
        <p:nvSpPr>
          <p:cNvPr id="6" name="Rectangle: Rounded Corners 5">
            <a:extLst>
              <a:ext uri="{FF2B5EF4-FFF2-40B4-BE49-F238E27FC236}">
                <a16:creationId xmlns:a16="http://schemas.microsoft.com/office/drawing/2014/main" id="{1B52D4FB-2B9B-ACE4-6042-9F6B124EEE11}"/>
              </a:ext>
            </a:extLst>
          </p:cNvPr>
          <p:cNvSpPr/>
          <p:nvPr/>
        </p:nvSpPr>
        <p:spPr>
          <a:xfrm>
            <a:off x="190451" y="1812117"/>
            <a:ext cx="4431307" cy="659050"/>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7" name="Rectangle: Rounded Corners 6">
            <a:extLst>
              <a:ext uri="{FF2B5EF4-FFF2-40B4-BE49-F238E27FC236}">
                <a16:creationId xmlns:a16="http://schemas.microsoft.com/office/drawing/2014/main" id="{7BBAFDB9-A200-A5D3-DFE4-A0D40F4E720C}"/>
              </a:ext>
            </a:extLst>
          </p:cNvPr>
          <p:cNvSpPr/>
          <p:nvPr/>
        </p:nvSpPr>
        <p:spPr>
          <a:xfrm>
            <a:off x="180471" y="3099474"/>
            <a:ext cx="3835497" cy="1275670"/>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Rectangle: Rounded Corners 7">
            <a:extLst>
              <a:ext uri="{FF2B5EF4-FFF2-40B4-BE49-F238E27FC236}">
                <a16:creationId xmlns:a16="http://schemas.microsoft.com/office/drawing/2014/main" id="{02550F79-2341-6BC3-21A9-FE53A8047330}"/>
              </a:ext>
            </a:extLst>
          </p:cNvPr>
          <p:cNvSpPr/>
          <p:nvPr/>
        </p:nvSpPr>
        <p:spPr>
          <a:xfrm>
            <a:off x="381574" y="2594023"/>
            <a:ext cx="4240184" cy="441532"/>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Picture 9">
            <a:extLst>
              <a:ext uri="{FF2B5EF4-FFF2-40B4-BE49-F238E27FC236}">
                <a16:creationId xmlns:a16="http://schemas.microsoft.com/office/drawing/2014/main" id="{29083830-A26A-8CC2-9967-768281B44402}"/>
              </a:ext>
            </a:extLst>
          </p:cNvPr>
          <p:cNvPicPr>
            <a:picLocks noChangeAspect="1"/>
          </p:cNvPicPr>
          <p:nvPr/>
        </p:nvPicPr>
        <p:blipFill>
          <a:blip r:embed="rId4"/>
          <a:stretch>
            <a:fillRect/>
          </a:stretch>
        </p:blipFill>
        <p:spPr>
          <a:xfrm>
            <a:off x="180470" y="4720456"/>
            <a:ext cx="4828411" cy="1331562"/>
          </a:xfrm>
          <a:prstGeom prst="rect">
            <a:avLst/>
          </a:prstGeom>
        </p:spPr>
      </p:pic>
      <p:sp>
        <p:nvSpPr>
          <p:cNvPr id="11" name="TextBox 10">
            <a:extLst>
              <a:ext uri="{FF2B5EF4-FFF2-40B4-BE49-F238E27FC236}">
                <a16:creationId xmlns:a16="http://schemas.microsoft.com/office/drawing/2014/main" id="{35F2E72E-54B5-1DC3-4C27-125B93F91CB2}"/>
              </a:ext>
            </a:extLst>
          </p:cNvPr>
          <p:cNvSpPr txBox="1"/>
          <p:nvPr/>
        </p:nvSpPr>
        <p:spPr>
          <a:xfrm>
            <a:off x="190451" y="6005153"/>
            <a:ext cx="2313348" cy="307777"/>
          </a:xfrm>
          <a:prstGeom prst="rect">
            <a:avLst/>
          </a:prstGeom>
          <a:noFill/>
        </p:spPr>
        <p:txBody>
          <a:bodyPr wrap="square" rtlCol="0">
            <a:spAutoFit/>
          </a:bodyPr>
          <a:lstStyle/>
          <a:p>
            <a:r>
              <a:rPr lang="en-US" sz="1400" b="1" dirty="0"/>
              <a:t>Discuss on the paper</a:t>
            </a:r>
            <a:endParaRPr lang="nl-BE" sz="1400" b="1" dirty="0"/>
          </a:p>
        </p:txBody>
      </p:sp>
      <p:sp>
        <p:nvSpPr>
          <p:cNvPr id="14" name="TextBox 13">
            <a:extLst>
              <a:ext uri="{FF2B5EF4-FFF2-40B4-BE49-F238E27FC236}">
                <a16:creationId xmlns:a16="http://schemas.microsoft.com/office/drawing/2014/main" id="{B389BC65-7657-5422-C5D4-0D577B8468AD}"/>
              </a:ext>
            </a:extLst>
          </p:cNvPr>
          <p:cNvSpPr txBox="1"/>
          <p:nvPr/>
        </p:nvSpPr>
        <p:spPr>
          <a:xfrm>
            <a:off x="6618271" y="3275111"/>
            <a:ext cx="4275475" cy="307777"/>
          </a:xfrm>
          <a:prstGeom prst="rect">
            <a:avLst/>
          </a:prstGeom>
          <a:noFill/>
        </p:spPr>
        <p:txBody>
          <a:bodyPr wrap="square" rtlCol="0">
            <a:spAutoFit/>
          </a:bodyPr>
          <a:lstStyle/>
          <a:p>
            <a:r>
              <a:rPr lang="en-US" sz="1400" b="1" dirty="0"/>
              <a:t>Came up with a new research idea and explained it</a:t>
            </a:r>
            <a:endParaRPr lang="nl-BE" sz="1400" b="1" dirty="0"/>
          </a:p>
        </p:txBody>
      </p:sp>
      <p:pic>
        <p:nvPicPr>
          <p:cNvPr id="16" name="Picture 15">
            <a:extLst>
              <a:ext uri="{FF2B5EF4-FFF2-40B4-BE49-F238E27FC236}">
                <a16:creationId xmlns:a16="http://schemas.microsoft.com/office/drawing/2014/main" id="{F67E07E5-7B2A-C23B-96FF-EDB9960C31D6}"/>
              </a:ext>
            </a:extLst>
          </p:cNvPr>
          <p:cNvPicPr>
            <a:picLocks noChangeAspect="1"/>
          </p:cNvPicPr>
          <p:nvPr/>
        </p:nvPicPr>
        <p:blipFill>
          <a:blip r:embed="rId5"/>
          <a:stretch>
            <a:fillRect/>
          </a:stretch>
        </p:blipFill>
        <p:spPr>
          <a:xfrm>
            <a:off x="6465867" y="1051085"/>
            <a:ext cx="4431307" cy="2209118"/>
          </a:xfrm>
          <a:prstGeom prst="rect">
            <a:avLst/>
          </a:prstGeom>
        </p:spPr>
      </p:pic>
      <p:pic>
        <p:nvPicPr>
          <p:cNvPr id="18" name="Picture 17">
            <a:extLst>
              <a:ext uri="{FF2B5EF4-FFF2-40B4-BE49-F238E27FC236}">
                <a16:creationId xmlns:a16="http://schemas.microsoft.com/office/drawing/2014/main" id="{AF4925F8-32EE-60F0-9EE8-500BE388BE7B}"/>
              </a:ext>
            </a:extLst>
          </p:cNvPr>
          <p:cNvPicPr>
            <a:picLocks noChangeAspect="1"/>
          </p:cNvPicPr>
          <p:nvPr/>
        </p:nvPicPr>
        <p:blipFill>
          <a:blip r:embed="rId6"/>
          <a:stretch>
            <a:fillRect/>
          </a:stretch>
        </p:blipFill>
        <p:spPr>
          <a:xfrm>
            <a:off x="6465867" y="4204172"/>
            <a:ext cx="4275475" cy="1678389"/>
          </a:xfrm>
          <a:prstGeom prst="rect">
            <a:avLst/>
          </a:prstGeom>
        </p:spPr>
      </p:pic>
      <p:sp>
        <p:nvSpPr>
          <p:cNvPr id="19" name="TextBox 18">
            <a:extLst>
              <a:ext uri="{FF2B5EF4-FFF2-40B4-BE49-F238E27FC236}">
                <a16:creationId xmlns:a16="http://schemas.microsoft.com/office/drawing/2014/main" id="{38C780AA-94FB-1AA9-574C-ED6FB7DAFACA}"/>
              </a:ext>
            </a:extLst>
          </p:cNvPr>
          <p:cNvSpPr txBox="1"/>
          <p:nvPr/>
        </p:nvSpPr>
        <p:spPr>
          <a:xfrm>
            <a:off x="6331117" y="5897431"/>
            <a:ext cx="4700806" cy="523220"/>
          </a:xfrm>
          <a:prstGeom prst="rect">
            <a:avLst/>
          </a:prstGeom>
          <a:noFill/>
        </p:spPr>
        <p:txBody>
          <a:bodyPr wrap="square" rtlCol="0">
            <a:spAutoFit/>
          </a:bodyPr>
          <a:lstStyle/>
          <a:p>
            <a:r>
              <a:rPr lang="en-US" sz="1400" b="1" dirty="0"/>
              <a:t>Had an LLM build the initial design of an experiment to try the new method</a:t>
            </a:r>
            <a:endParaRPr lang="nl-BE" sz="1400" b="1" dirty="0"/>
          </a:p>
        </p:txBody>
      </p:sp>
    </p:spTree>
    <p:extLst>
      <p:ext uri="{BB962C8B-B14F-4D97-AF65-F5344CB8AC3E}">
        <p14:creationId xmlns:p14="http://schemas.microsoft.com/office/powerpoint/2010/main" val="5801528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9DCC0-8ECC-F1D3-32D0-9273C08252B8}"/>
              </a:ext>
            </a:extLst>
          </p:cNvPr>
          <p:cNvSpPr>
            <a:spLocks noGrp="1"/>
          </p:cNvSpPr>
          <p:nvPr>
            <p:ph type="title"/>
          </p:nvPr>
        </p:nvSpPr>
        <p:spPr/>
        <p:txBody>
          <a:bodyPr/>
          <a:lstStyle/>
          <a:p>
            <a:r>
              <a:rPr lang="en-US" dirty="0"/>
              <a:t>Smart Visualizations to Communicate Findings</a:t>
            </a:r>
            <a:endParaRPr lang="nl-BE" dirty="0"/>
          </a:p>
        </p:txBody>
      </p:sp>
      <p:sp>
        <p:nvSpPr>
          <p:cNvPr id="4" name="TextBox 3">
            <a:extLst>
              <a:ext uri="{FF2B5EF4-FFF2-40B4-BE49-F238E27FC236}">
                <a16:creationId xmlns:a16="http://schemas.microsoft.com/office/drawing/2014/main" id="{6A157B26-D65A-E31B-4631-03AFAD4A0C83}"/>
              </a:ext>
            </a:extLst>
          </p:cNvPr>
          <p:cNvSpPr txBox="1"/>
          <p:nvPr/>
        </p:nvSpPr>
        <p:spPr>
          <a:xfrm>
            <a:off x="209550" y="1326689"/>
            <a:ext cx="11772900" cy="707886"/>
          </a:xfrm>
          <a:prstGeom prst="rect">
            <a:avLst/>
          </a:prstGeom>
          <a:noFill/>
        </p:spPr>
        <p:txBody>
          <a:bodyPr wrap="square" rtlCol="0">
            <a:spAutoFit/>
          </a:bodyPr>
          <a:lstStyle/>
          <a:p>
            <a:r>
              <a:rPr lang="en-US" sz="2000" dirty="0">
                <a:solidFill>
                  <a:srgbClr val="FF0000"/>
                </a:solidFill>
              </a:rPr>
              <a:t>Context:</a:t>
            </a:r>
          </a:p>
          <a:p>
            <a:r>
              <a:rPr lang="en-US" sz="2000" dirty="0"/>
              <a:t>We run a project where we cluster companies in Belgium based on some characteristics</a:t>
            </a:r>
            <a:endParaRPr lang="nl-BE" sz="2000" dirty="0"/>
          </a:p>
        </p:txBody>
      </p:sp>
      <p:sp>
        <p:nvSpPr>
          <p:cNvPr id="5" name="TextBox 4">
            <a:extLst>
              <a:ext uri="{FF2B5EF4-FFF2-40B4-BE49-F238E27FC236}">
                <a16:creationId xmlns:a16="http://schemas.microsoft.com/office/drawing/2014/main" id="{C286C162-A55C-C66E-F650-11BD91DB81B4}"/>
              </a:ext>
            </a:extLst>
          </p:cNvPr>
          <p:cNvSpPr txBox="1"/>
          <p:nvPr/>
        </p:nvSpPr>
        <p:spPr>
          <a:xfrm>
            <a:off x="171429" y="2267263"/>
            <a:ext cx="5714426" cy="3477875"/>
          </a:xfrm>
          <a:prstGeom prst="rect">
            <a:avLst/>
          </a:prstGeom>
          <a:noFill/>
        </p:spPr>
        <p:txBody>
          <a:bodyPr wrap="square" rtlCol="0">
            <a:spAutoFit/>
          </a:bodyPr>
          <a:lstStyle/>
          <a:p>
            <a:r>
              <a:rPr lang="en-US" sz="2000" dirty="0">
                <a:solidFill>
                  <a:srgbClr val="FF0000"/>
                </a:solidFill>
              </a:rPr>
              <a:t>Problem:</a:t>
            </a:r>
          </a:p>
          <a:p>
            <a:r>
              <a:rPr lang="en-US" sz="2000" dirty="0"/>
              <a:t>Find a nice way to have them visualized in an easy to interpret visually based on our picked features</a:t>
            </a:r>
          </a:p>
          <a:p>
            <a:endParaRPr lang="en-US" sz="2000" dirty="0"/>
          </a:p>
          <a:p>
            <a:r>
              <a:rPr lang="en-US" sz="2000" dirty="0">
                <a:solidFill>
                  <a:srgbClr val="FF0000"/>
                </a:solidFill>
              </a:rPr>
              <a:t>Step by step prompting:</a:t>
            </a:r>
          </a:p>
          <a:p>
            <a:pPr marL="342900" indent="-342900">
              <a:buAutoNum type="arabicParenR"/>
            </a:pPr>
            <a:r>
              <a:rPr lang="en-US" sz="2000" dirty="0"/>
              <a:t>Provide context</a:t>
            </a:r>
          </a:p>
          <a:p>
            <a:pPr marL="342900" indent="-342900">
              <a:buAutoNum type="arabicParenR"/>
            </a:pPr>
            <a:r>
              <a:rPr lang="en-US" sz="2000" dirty="0"/>
              <a:t>Ask to come up with general ideas for plots</a:t>
            </a:r>
          </a:p>
          <a:p>
            <a:pPr marL="342900" indent="-342900">
              <a:buAutoNum type="arabicParenR"/>
            </a:pPr>
            <a:r>
              <a:rPr lang="en-US" sz="2000" dirty="0"/>
              <a:t>Make two abstract categories for each axis</a:t>
            </a:r>
          </a:p>
          <a:p>
            <a:pPr marL="342900" indent="-342900">
              <a:buAutoNum type="arabicParenR"/>
            </a:pPr>
            <a:r>
              <a:rPr lang="en-US" sz="2000" dirty="0"/>
              <a:t>Each quadrant should have meaning!</a:t>
            </a:r>
          </a:p>
          <a:p>
            <a:pPr marL="342900" indent="-342900">
              <a:buAutoNum type="arabicParenR"/>
            </a:pPr>
            <a:r>
              <a:rPr lang="en-US" sz="2000" dirty="0"/>
              <a:t>Ask it to give a hypothetical example to work on it </a:t>
            </a:r>
          </a:p>
          <a:p>
            <a:pPr marL="342900" indent="-342900">
              <a:buAutoNum type="arabicParenR"/>
            </a:pPr>
            <a:r>
              <a:rPr lang="en-US" sz="2000" dirty="0"/>
              <a:t>Include size as a third variable</a:t>
            </a:r>
          </a:p>
        </p:txBody>
      </p:sp>
      <p:pic>
        <p:nvPicPr>
          <p:cNvPr id="6146" name="Picture 2" descr="Output image">
            <a:extLst>
              <a:ext uri="{FF2B5EF4-FFF2-40B4-BE49-F238E27FC236}">
                <a16:creationId xmlns:a16="http://schemas.microsoft.com/office/drawing/2014/main" id="{9FF3005D-68C7-F169-4E9F-5612EC80CC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5855" y="2363220"/>
            <a:ext cx="5628299" cy="367562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868022A9-A0FA-9259-58D1-33317FAE4EF2}"/>
              </a:ext>
            </a:extLst>
          </p:cNvPr>
          <p:cNvSpPr/>
          <p:nvPr/>
        </p:nvSpPr>
        <p:spPr>
          <a:xfrm>
            <a:off x="6336921" y="2818325"/>
            <a:ext cx="852055" cy="353291"/>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7" name="Rectangle 6">
            <a:extLst>
              <a:ext uri="{FF2B5EF4-FFF2-40B4-BE49-F238E27FC236}">
                <a16:creationId xmlns:a16="http://schemas.microsoft.com/office/drawing/2014/main" id="{5AA1051D-4069-75F0-88DE-AC3F1F6C4A6A}"/>
              </a:ext>
            </a:extLst>
          </p:cNvPr>
          <p:cNvSpPr/>
          <p:nvPr/>
        </p:nvSpPr>
        <p:spPr>
          <a:xfrm>
            <a:off x="10312272" y="2818325"/>
            <a:ext cx="852055" cy="353291"/>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Rectangle 7">
            <a:extLst>
              <a:ext uri="{FF2B5EF4-FFF2-40B4-BE49-F238E27FC236}">
                <a16:creationId xmlns:a16="http://schemas.microsoft.com/office/drawing/2014/main" id="{142078AF-7BFB-DE13-AE70-7AF81759E2E6}"/>
              </a:ext>
            </a:extLst>
          </p:cNvPr>
          <p:cNvSpPr/>
          <p:nvPr/>
        </p:nvSpPr>
        <p:spPr>
          <a:xfrm>
            <a:off x="10312272" y="5291361"/>
            <a:ext cx="852055" cy="353291"/>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tangle 8">
            <a:extLst>
              <a:ext uri="{FF2B5EF4-FFF2-40B4-BE49-F238E27FC236}">
                <a16:creationId xmlns:a16="http://schemas.microsoft.com/office/drawing/2014/main" id="{F27A3E25-854B-C42B-4ADD-B43DC9E6BED3}"/>
              </a:ext>
            </a:extLst>
          </p:cNvPr>
          <p:cNvSpPr/>
          <p:nvPr/>
        </p:nvSpPr>
        <p:spPr>
          <a:xfrm>
            <a:off x="6336920" y="5322534"/>
            <a:ext cx="852055" cy="353291"/>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Rectangle 9">
            <a:extLst>
              <a:ext uri="{FF2B5EF4-FFF2-40B4-BE49-F238E27FC236}">
                <a16:creationId xmlns:a16="http://schemas.microsoft.com/office/drawing/2014/main" id="{BFAAAA17-832D-6EC5-C2FE-87DE379F5301}"/>
              </a:ext>
            </a:extLst>
          </p:cNvPr>
          <p:cNvSpPr/>
          <p:nvPr/>
        </p:nvSpPr>
        <p:spPr>
          <a:xfrm>
            <a:off x="8112156" y="5862197"/>
            <a:ext cx="1425165" cy="353291"/>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tangle 10">
            <a:extLst>
              <a:ext uri="{FF2B5EF4-FFF2-40B4-BE49-F238E27FC236}">
                <a16:creationId xmlns:a16="http://schemas.microsoft.com/office/drawing/2014/main" id="{9317276F-54DB-1968-C63A-A1FC7DBEACC5}"/>
              </a:ext>
            </a:extLst>
          </p:cNvPr>
          <p:cNvSpPr/>
          <p:nvPr/>
        </p:nvSpPr>
        <p:spPr>
          <a:xfrm rot="5400000">
            <a:off x="5009951" y="3919761"/>
            <a:ext cx="1849582" cy="353291"/>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3536337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F778F-6F47-8AE4-EF6D-CF783F313558}"/>
              </a:ext>
            </a:extLst>
          </p:cNvPr>
          <p:cNvSpPr>
            <a:spLocks noGrp="1"/>
          </p:cNvSpPr>
          <p:nvPr>
            <p:ph type="title"/>
          </p:nvPr>
        </p:nvSpPr>
        <p:spPr/>
        <p:txBody>
          <a:bodyPr/>
          <a:lstStyle/>
          <a:p>
            <a:r>
              <a:rPr lang="en-US" dirty="0"/>
              <a:t>Discuss Research Ideas</a:t>
            </a:r>
            <a:endParaRPr lang="nl-BE" dirty="0"/>
          </a:p>
        </p:txBody>
      </p:sp>
      <p:pic>
        <p:nvPicPr>
          <p:cNvPr id="8194" name="Picture 2" descr="Δεν υπάρχει διαθέσιμη περιγραφή.">
            <a:extLst>
              <a:ext uri="{FF2B5EF4-FFF2-40B4-BE49-F238E27FC236}">
                <a16:creationId xmlns:a16="http://schemas.microsoft.com/office/drawing/2014/main" id="{57B6A0D4-F0B9-F6D1-E75A-38AC8D592A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48233" y="1879002"/>
            <a:ext cx="7243767" cy="38450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ABB08A6-DC76-563E-E48C-6738CDE0FFC3}"/>
              </a:ext>
            </a:extLst>
          </p:cNvPr>
          <p:cNvSpPr txBox="1"/>
          <p:nvPr/>
        </p:nvSpPr>
        <p:spPr>
          <a:xfrm>
            <a:off x="92681" y="1630644"/>
            <a:ext cx="4781979" cy="4093428"/>
          </a:xfrm>
          <a:prstGeom prst="rect">
            <a:avLst/>
          </a:prstGeom>
          <a:noFill/>
        </p:spPr>
        <p:txBody>
          <a:bodyPr wrap="square" rtlCol="0">
            <a:spAutoFit/>
          </a:bodyPr>
          <a:lstStyle/>
          <a:p>
            <a:r>
              <a:rPr lang="en-US" sz="2000" dirty="0">
                <a:solidFill>
                  <a:srgbClr val="FF0000"/>
                </a:solidFill>
              </a:rPr>
              <a:t>Extensive fine – tuning of a model for your research field!</a:t>
            </a:r>
          </a:p>
          <a:p>
            <a:endParaRPr lang="en-US" sz="2000" dirty="0"/>
          </a:p>
          <a:p>
            <a:r>
              <a:rPr lang="en-US" sz="2000" dirty="0"/>
              <a:t>How to use:</a:t>
            </a:r>
          </a:p>
          <a:p>
            <a:pPr marL="285750" indent="-285750">
              <a:buFont typeface="Arial" panose="020B0604020202020204" pitchFamily="34" charset="0"/>
              <a:buChar char="•"/>
            </a:pPr>
            <a:r>
              <a:rPr lang="en-US" sz="2000" dirty="0"/>
              <a:t>Discuss ideas</a:t>
            </a:r>
          </a:p>
          <a:p>
            <a:pPr marL="285750" indent="-285750">
              <a:buFont typeface="Arial" panose="020B0604020202020204" pitchFamily="34" charset="0"/>
              <a:buChar char="•"/>
            </a:pPr>
            <a:r>
              <a:rPr lang="en-US" sz="2000" dirty="0"/>
              <a:t>Make the model find weaknesses on your approach</a:t>
            </a:r>
          </a:p>
          <a:p>
            <a:pPr marL="285750" indent="-285750">
              <a:buFont typeface="Arial" panose="020B0604020202020204" pitchFamily="34" charset="0"/>
              <a:buChar char="•"/>
            </a:pPr>
            <a:r>
              <a:rPr lang="en-US" sz="2000" dirty="0"/>
              <a:t>Make it contradict your claims</a:t>
            </a:r>
          </a:p>
          <a:p>
            <a:pPr marL="285750" indent="-285750">
              <a:buFont typeface="Arial" panose="020B0604020202020204" pitchFamily="34" charset="0"/>
              <a:buChar char="•"/>
            </a:pPr>
            <a:r>
              <a:rPr lang="en-US" sz="2000" dirty="0"/>
              <a:t>Try to find defects in your approach</a:t>
            </a:r>
          </a:p>
          <a:p>
            <a:pPr marL="285750" indent="-285750">
              <a:buFont typeface="Arial" panose="020B0604020202020204" pitchFamily="34" charset="0"/>
              <a:buChar char="•"/>
            </a:pPr>
            <a:r>
              <a:rPr lang="en-US" sz="2000" dirty="0">
                <a:solidFill>
                  <a:srgbClr val="FF0000"/>
                </a:solidFill>
              </a:rPr>
              <a:t>From my experience it will never create new ideas. </a:t>
            </a:r>
          </a:p>
          <a:p>
            <a:pPr marL="285750" indent="-285750">
              <a:buFont typeface="Arial" panose="020B0604020202020204" pitchFamily="34" charset="0"/>
              <a:buChar char="•"/>
            </a:pPr>
            <a:r>
              <a:rPr lang="en-US" sz="2000" dirty="0">
                <a:solidFill>
                  <a:srgbClr val="FF0000"/>
                </a:solidFill>
              </a:rPr>
              <a:t>But you can have informative discussions so YOU come up with ideas!!</a:t>
            </a:r>
          </a:p>
        </p:txBody>
      </p:sp>
    </p:spTree>
    <p:extLst>
      <p:ext uri="{BB962C8B-B14F-4D97-AF65-F5344CB8AC3E}">
        <p14:creationId xmlns:p14="http://schemas.microsoft.com/office/powerpoint/2010/main" val="33592792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AA315-B21D-8058-6017-8DEF9C2CBF32}"/>
              </a:ext>
            </a:extLst>
          </p:cNvPr>
          <p:cNvSpPr>
            <a:spLocks noGrp="1"/>
          </p:cNvSpPr>
          <p:nvPr>
            <p:ph type="title"/>
          </p:nvPr>
        </p:nvSpPr>
        <p:spPr/>
        <p:txBody>
          <a:bodyPr/>
          <a:lstStyle/>
          <a:p>
            <a:r>
              <a:rPr lang="en-US" dirty="0"/>
              <a:t>Coding!</a:t>
            </a:r>
            <a:endParaRPr lang="nl-BE" dirty="0"/>
          </a:p>
        </p:txBody>
      </p:sp>
      <p:pic>
        <p:nvPicPr>
          <p:cNvPr id="5" name="Picture 4">
            <a:extLst>
              <a:ext uri="{FF2B5EF4-FFF2-40B4-BE49-F238E27FC236}">
                <a16:creationId xmlns:a16="http://schemas.microsoft.com/office/drawing/2014/main" id="{27905330-EED2-CB76-5690-C70C22B58C4C}"/>
              </a:ext>
            </a:extLst>
          </p:cNvPr>
          <p:cNvPicPr>
            <a:picLocks noChangeAspect="1"/>
          </p:cNvPicPr>
          <p:nvPr/>
        </p:nvPicPr>
        <p:blipFill>
          <a:blip r:embed="rId3"/>
          <a:stretch>
            <a:fillRect/>
          </a:stretch>
        </p:blipFill>
        <p:spPr>
          <a:xfrm>
            <a:off x="2542679" y="2326083"/>
            <a:ext cx="7106642" cy="2600688"/>
          </a:xfrm>
          <a:prstGeom prst="rect">
            <a:avLst/>
          </a:prstGeom>
        </p:spPr>
      </p:pic>
    </p:spTree>
    <p:extLst>
      <p:ext uri="{BB962C8B-B14F-4D97-AF65-F5344CB8AC3E}">
        <p14:creationId xmlns:p14="http://schemas.microsoft.com/office/powerpoint/2010/main" val="2003803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93D4-200B-5D67-A32D-33B9134CC6F7}"/>
              </a:ext>
            </a:extLst>
          </p:cNvPr>
          <p:cNvSpPr>
            <a:spLocks noGrp="1"/>
          </p:cNvSpPr>
          <p:nvPr>
            <p:ph type="title"/>
          </p:nvPr>
        </p:nvSpPr>
        <p:spPr/>
        <p:txBody>
          <a:bodyPr/>
          <a:lstStyle/>
          <a:p>
            <a:r>
              <a:rPr lang="en-US" dirty="0"/>
              <a:t>Is it just Hype?</a:t>
            </a:r>
            <a:endParaRPr lang="nl-BE" dirty="0"/>
          </a:p>
        </p:txBody>
      </p:sp>
      <p:pic>
        <p:nvPicPr>
          <p:cNvPr id="5" name="Picture 4">
            <a:extLst>
              <a:ext uri="{FF2B5EF4-FFF2-40B4-BE49-F238E27FC236}">
                <a16:creationId xmlns:a16="http://schemas.microsoft.com/office/drawing/2014/main" id="{90EB0859-4454-E79F-6F02-4CA2D74BB40C}"/>
              </a:ext>
            </a:extLst>
          </p:cNvPr>
          <p:cNvPicPr>
            <a:picLocks noChangeAspect="1"/>
          </p:cNvPicPr>
          <p:nvPr/>
        </p:nvPicPr>
        <p:blipFill>
          <a:blip r:embed="rId3"/>
          <a:stretch>
            <a:fillRect/>
          </a:stretch>
        </p:blipFill>
        <p:spPr>
          <a:xfrm>
            <a:off x="2550942" y="2465222"/>
            <a:ext cx="6652829" cy="3770880"/>
          </a:xfrm>
          <a:prstGeom prst="rect">
            <a:avLst/>
          </a:prstGeom>
        </p:spPr>
      </p:pic>
      <p:sp>
        <p:nvSpPr>
          <p:cNvPr id="6" name="TextBox 5">
            <a:extLst>
              <a:ext uri="{FF2B5EF4-FFF2-40B4-BE49-F238E27FC236}">
                <a16:creationId xmlns:a16="http://schemas.microsoft.com/office/drawing/2014/main" id="{249A2F52-02AF-F363-5176-C863D9A4E6F4}"/>
              </a:ext>
            </a:extLst>
          </p:cNvPr>
          <p:cNvSpPr txBox="1"/>
          <p:nvPr/>
        </p:nvSpPr>
        <p:spPr>
          <a:xfrm>
            <a:off x="186812" y="6416941"/>
            <a:ext cx="3321498" cy="307777"/>
          </a:xfrm>
          <a:prstGeom prst="rect">
            <a:avLst/>
          </a:prstGeom>
          <a:noFill/>
        </p:spPr>
        <p:txBody>
          <a:bodyPr wrap="square" rtlCol="0">
            <a:spAutoFit/>
          </a:bodyPr>
          <a:lstStyle/>
          <a:p>
            <a:r>
              <a:rPr lang="en-US" sz="1400" dirty="0" err="1"/>
              <a:t>Mckinsey</a:t>
            </a:r>
            <a:r>
              <a:rPr lang="en-US" sz="1400" dirty="0"/>
              <a:t>, the State of AI in 2023: </a:t>
            </a:r>
            <a:r>
              <a:rPr lang="en-US" sz="1400" dirty="0">
                <a:hlinkClick r:id="rId4"/>
              </a:rPr>
              <a:t>link</a:t>
            </a:r>
            <a:endParaRPr lang="nl-BE" sz="1400" dirty="0"/>
          </a:p>
        </p:txBody>
      </p:sp>
      <p:sp>
        <p:nvSpPr>
          <p:cNvPr id="7" name="TextBox 6">
            <a:extLst>
              <a:ext uri="{FF2B5EF4-FFF2-40B4-BE49-F238E27FC236}">
                <a16:creationId xmlns:a16="http://schemas.microsoft.com/office/drawing/2014/main" id="{620F4E9F-EC6A-BC4B-028E-143805691E24}"/>
              </a:ext>
            </a:extLst>
          </p:cNvPr>
          <p:cNvSpPr txBox="1"/>
          <p:nvPr/>
        </p:nvSpPr>
        <p:spPr>
          <a:xfrm>
            <a:off x="289249" y="1368684"/>
            <a:ext cx="7240555" cy="1015663"/>
          </a:xfrm>
          <a:prstGeom prst="rect">
            <a:avLst/>
          </a:prstGeom>
          <a:noFill/>
        </p:spPr>
        <p:txBody>
          <a:bodyPr wrap="square" rtlCol="0">
            <a:spAutoFit/>
          </a:bodyPr>
          <a:lstStyle/>
          <a:p>
            <a:pPr marL="285750" indent="-285750">
              <a:buClr>
                <a:srgbClr val="FF1515"/>
              </a:buClr>
              <a:buFont typeface="Arial" panose="020B0604020202020204" pitchFamily="34" charset="0"/>
              <a:buChar char="•"/>
            </a:pPr>
            <a:r>
              <a:rPr lang="en-US" sz="2000" u="sng" dirty="0"/>
              <a:t>One-third of participants </a:t>
            </a:r>
            <a:r>
              <a:rPr lang="en-US" sz="2000" dirty="0"/>
              <a:t>use Generative AI (Gen-AI)</a:t>
            </a:r>
          </a:p>
          <a:p>
            <a:pPr marL="285750" indent="-285750">
              <a:buClr>
                <a:srgbClr val="FF1515"/>
              </a:buClr>
              <a:buFont typeface="Arial" panose="020B0604020202020204" pitchFamily="34" charset="0"/>
              <a:buChar char="•"/>
            </a:pPr>
            <a:r>
              <a:rPr lang="en-US" sz="2000" u="sng" dirty="0"/>
              <a:t>60% of organizations using AI</a:t>
            </a:r>
            <a:r>
              <a:rPr lang="en-US" sz="2000" dirty="0"/>
              <a:t>, are implementing Gen-AI</a:t>
            </a:r>
          </a:p>
          <a:p>
            <a:pPr marL="285750" indent="-285750">
              <a:buClr>
                <a:srgbClr val="FF1515"/>
              </a:buClr>
              <a:buFont typeface="Arial" panose="020B0604020202020204" pitchFamily="34" charset="0"/>
              <a:buChar char="•"/>
            </a:pPr>
            <a:r>
              <a:rPr lang="en-US" sz="2000" u="sng" dirty="0"/>
              <a:t>28% of organizations using AI</a:t>
            </a:r>
            <a:r>
              <a:rPr lang="en-US" sz="2000" dirty="0"/>
              <a:t>, plan to invest on Gen-AI</a:t>
            </a:r>
            <a:endParaRPr lang="nl-BE" sz="2000" dirty="0"/>
          </a:p>
        </p:txBody>
      </p:sp>
    </p:spTree>
    <p:extLst>
      <p:ext uri="{BB962C8B-B14F-4D97-AF65-F5344CB8AC3E}">
        <p14:creationId xmlns:p14="http://schemas.microsoft.com/office/powerpoint/2010/main" val="12108035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B313D-035D-C346-7A67-DBAD83509F7D}"/>
              </a:ext>
            </a:extLst>
          </p:cNvPr>
          <p:cNvSpPr>
            <a:spLocks noGrp="1"/>
          </p:cNvSpPr>
          <p:nvPr>
            <p:ph type="title"/>
          </p:nvPr>
        </p:nvSpPr>
        <p:spPr/>
        <p:txBody>
          <a:bodyPr>
            <a:normAutofit fontScale="90000"/>
          </a:bodyPr>
          <a:lstStyle/>
          <a:p>
            <a:r>
              <a:rPr lang="en-US" dirty="0"/>
              <a:t>Copilot! The Most used LLM Product out There.</a:t>
            </a:r>
            <a:endParaRPr lang="nl-BE" dirty="0"/>
          </a:p>
        </p:txBody>
      </p:sp>
      <p:pic>
        <p:nvPicPr>
          <p:cNvPr id="9218" name="Picture 2" descr="Survey responses measuring dimensions of developer productivity--perceived productivity, satisfaction and well-being, and efficiency and flow--when using GitHub Copilot">
            <a:extLst>
              <a:ext uri="{FF2B5EF4-FFF2-40B4-BE49-F238E27FC236}">
                <a16:creationId xmlns:a16="http://schemas.microsoft.com/office/drawing/2014/main" id="{2E8B80A8-433C-4CF6-4185-569B5467F6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0691" y="1318209"/>
            <a:ext cx="4800600" cy="4800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916DCE7-98E4-D869-AE12-B93593B36B98}"/>
              </a:ext>
            </a:extLst>
          </p:cNvPr>
          <p:cNvSpPr txBox="1"/>
          <p:nvPr/>
        </p:nvSpPr>
        <p:spPr>
          <a:xfrm>
            <a:off x="124691" y="6411190"/>
            <a:ext cx="9933709" cy="253916"/>
          </a:xfrm>
          <a:prstGeom prst="rect">
            <a:avLst/>
          </a:prstGeom>
          <a:noFill/>
        </p:spPr>
        <p:txBody>
          <a:bodyPr wrap="square" rtlCol="0">
            <a:spAutoFit/>
          </a:bodyPr>
          <a:lstStyle/>
          <a:p>
            <a:r>
              <a:rPr lang="nl-BE" sz="1050" dirty="0">
                <a:hlinkClick r:id="rId4"/>
              </a:rPr>
              <a:t>https://github.blog/2022-09-07-research-quantifying-github-copilots-impact-on-developer-productivity-and-happiness/</a:t>
            </a:r>
            <a:endParaRPr lang="nl-BE" sz="1050" dirty="0"/>
          </a:p>
        </p:txBody>
      </p:sp>
      <p:pic>
        <p:nvPicPr>
          <p:cNvPr id="9220" name="Picture 4" descr="Compute average">
            <a:extLst>
              <a:ext uri="{FF2B5EF4-FFF2-40B4-BE49-F238E27FC236}">
                <a16:creationId xmlns:a16="http://schemas.microsoft.com/office/drawing/2014/main" id="{B3F11B1A-B59E-C5AF-5B0F-80E6BF852C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7013" y="1580189"/>
            <a:ext cx="4239199" cy="1340025"/>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Implement compute average function">
            <a:extLst>
              <a:ext uri="{FF2B5EF4-FFF2-40B4-BE49-F238E27FC236}">
                <a16:creationId xmlns:a16="http://schemas.microsoft.com/office/drawing/2014/main" id="{19A12F7D-6591-74FD-C0A2-86E78035549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70" y="2942778"/>
            <a:ext cx="4766325" cy="1761052"/>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Leap year">
            <a:extLst>
              <a:ext uri="{FF2B5EF4-FFF2-40B4-BE49-F238E27FC236}">
                <a16:creationId xmlns:a16="http://schemas.microsoft.com/office/drawing/2014/main" id="{7F39B75E-B136-1E19-496D-1A6D707E745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42804" y="4726394"/>
            <a:ext cx="5977887" cy="1161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73749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F3AF9-492A-92B2-0372-CD7793F9F084}"/>
              </a:ext>
            </a:extLst>
          </p:cNvPr>
          <p:cNvSpPr>
            <a:spLocks noGrp="1"/>
          </p:cNvSpPr>
          <p:nvPr>
            <p:ph type="title"/>
          </p:nvPr>
        </p:nvSpPr>
        <p:spPr/>
        <p:txBody>
          <a:bodyPr/>
          <a:lstStyle/>
          <a:p>
            <a:r>
              <a:rPr lang="en-US" dirty="0"/>
              <a:t>Coding: Translate Functions</a:t>
            </a:r>
            <a:endParaRPr lang="nl-BE" dirty="0"/>
          </a:p>
        </p:txBody>
      </p:sp>
      <p:sp>
        <p:nvSpPr>
          <p:cNvPr id="4" name="TextBox 3">
            <a:extLst>
              <a:ext uri="{FF2B5EF4-FFF2-40B4-BE49-F238E27FC236}">
                <a16:creationId xmlns:a16="http://schemas.microsoft.com/office/drawing/2014/main" id="{0B51D99F-B9E6-C182-7996-C86FC4C70DED}"/>
              </a:ext>
            </a:extLst>
          </p:cNvPr>
          <p:cNvSpPr txBox="1"/>
          <p:nvPr/>
        </p:nvSpPr>
        <p:spPr>
          <a:xfrm>
            <a:off x="381574" y="1456660"/>
            <a:ext cx="8079254" cy="1323439"/>
          </a:xfrm>
          <a:prstGeom prst="rect">
            <a:avLst/>
          </a:prstGeom>
          <a:noFill/>
        </p:spPr>
        <p:txBody>
          <a:bodyPr wrap="square" rtlCol="0">
            <a:spAutoFit/>
          </a:bodyPr>
          <a:lstStyle/>
          <a:p>
            <a:pPr marL="285750" indent="-285750">
              <a:buClr>
                <a:srgbClr val="FF1515"/>
              </a:buClr>
              <a:buFont typeface="Arial" panose="020B0604020202020204" pitchFamily="34" charset="0"/>
              <a:buChar char="•"/>
            </a:pPr>
            <a:r>
              <a:rPr lang="en-US" sz="2000" dirty="0"/>
              <a:t>R has some great implementations of many forecasting methodologies</a:t>
            </a:r>
          </a:p>
          <a:p>
            <a:pPr marL="285750" indent="-285750">
              <a:buClr>
                <a:srgbClr val="FF1515"/>
              </a:buClr>
              <a:buFont typeface="Arial" panose="020B0604020202020204" pitchFamily="34" charset="0"/>
              <a:buChar char="•"/>
            </a:pPr>
            <a:r>
              <a:rPr lang="en-US" sz="2000" dirty="0"/>
              <a:t>Python has some advantages over R</a:t>
            </a:r>
          </a:p>
          <a:p>
            <a:pPr marL="285750" indent="-285750">
              <a:buFont typeface="Arial" panose="020B0604020202020204" pitchFamily="34" charset="0"/>
              <a:buChar char="•"/>
            </a:pPr>
            <a:endParaRPr lang="en-US" sz="2000" dirty="0"/>
          </a:p>
          <a:p>
            <a:r>
              <a:rPr lang="en-US" sz="2000" dirty="0"/>
              <a:t>Why not transfer some R functions to python?</a:t>
            </a:r>
          </a:p>
        </p:txBody>
      </p:sp>
      <p:pic>
        <p:nvPicPr>
          <p:cNvPr id="6" name="Picture 5">
            <a:extLst>
              <a:ext uri="{FF2B5EF4-FFF2-40B4-BE49-F238E27FC236}">
                <a16:creationId xmlns:a16="http://schemas.microsoft.com/office/drawing/2014/main" id="{CED22FB8-EFE8-4C3B-A340-6980B249F1C9}"/>
              </a:ext>
            </a:extLst>
          </p:cNvPr>
          <p:cNvPicPr>
            <a:picLocks noChangeAspect="1"/>
          </p:cNvPicPr>
          <p:nvPr/>
        </p:nvPicPr>
        <p:blipFill>
          <a:blip r:embed="rId3"/>
          <a:stretch>
            <a:fillRect/>
          </a:stretch>
        </p:blipFill>
        <p:spPr>
          <a:xfrm>
            <a:off x="238423" y="2825840"/>
            <a:ext cx="5857577" cy="3211518"/>
          </a:xfrm>
          <a:prstGeom prst="rect">
            <a:avLst/>
          </a:prstGeom>
        </p:spPr>
      </p:pic>
      <p:sp>
        <p:nvSpPr>
          <p:cNvPr id="8" name="Rectangle: Rounded Corners 7">
            <a:extLst>
              <a:ext uri="{FF2B5EF4-FFF2-40B4-BE49-F238E27FC236}">
                <a16:creationId xmlns:a16="http://schemas.microsoft.com/office/drawing/2014/main" id="{8CC66DBD-9BA3-D969-7ED3-DBCA1BF0FCBC}"/>
              </a:ext>
            </a:extLst>
          </p:cNvPr>
          <p:cNvSpPr/>
          <p:nvPr/>
        </p:nvSpPr>
        <p:spPr>
          <a:xfrm>
            <a:off x="575326" y="3158836"/>
            <a:ext cx="4422701" cy="477982"/>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tangle: Rounded Corners 8">
            <a:extLst>
              <a:ext uri="{FF2B5EF4-FFF2-40B4-BE49-F238E27FC236}">
                <a16:creationId xmlns:a16="http://schemas.microsoft.com/office/drawing/2014/main" id="{9318D8F3-B6C5-183C-503A-43699E0BC897}"/>
              </a:ext>
            </a:extLst>
          </p:cNvPr>
          <p:cNvSpPr/>
          <p:nvPr/>
        </p:nvSpPr>
        <p:spPr>
          <a:xfrm>
            <a:off x="575325" y="4197616"/>
            <a:ext cx="5520675" cy="1080966"/>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cxnSp>
        <p:nvCxnSpPr>
          <p:cNvPr id="11" name="Straight Arrow Connector 10">
            <a:extLst>
              <a:ext uri="{FF2B5EF4-FFF2-40B4-BE49-F238E27FC236}">
                <a16:creationId xmlns:a16="http://schemas.microsoft.com/office/drawing/2014/main" id="{02664454-AAB5-4016-37C9-DF7669BC56DB}"/>
              </a:ext>
            </a:extLst>
          </p:cNvPr>
          <p:cNvCxnSpPr/>
          <p:nvPr/>
        </p:nvCxnSpPr>
        <p:spPr>
          <a:xfrm>
            <a:off x="5081155" y="3356264"/>
            <a:ext cx="140277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DFEDD12C-B758-941D-D69E-FB872CF0E353}"/>
              </a:ext>
            </a:extLst>
          </p:cNvPr>
          <p:cNvSpPr txBox="1"/>
          <p:nvPr/>
        </p:nvSpPr>
        <p:spPr>
          <a:xfrm>
            <a:off x="6518205" y="3158836"/>
            <a:ext cx="1808018" cy="369332"/>
          </a:xfrm>
          <a:prstGeom prst="rect">
            <a:avLst/>
          </a:prstGeom>
          <a:noFill/>
        </p:spPr>
        <p:txBody>
          <a:bodyPr wrap="square" rtlCol="0">
            <a:spAutoFit/>
          </a:bodyPr>
          <a:lstStyle/>
          <a:p>
            <a:r>
              <a:rPr lang="en-US" dirty="0"/>
              <a:t>Define the task</a:t>
            </a:r>
            <a:endParaRPr lang="nl-BE" dirty="0"/>
          </a:p>
        </p:txBody>
      </p:sp>
      <p:sp>
        <p:nvSpPr>
          <p:cNvPr id="13" name="TextBox 12">
            <a:extLst>
              <a:ext uri="{FF2B5EF4-FFF2-40B4-BE49-F238E27FC236}">
                <a16:creationId xmlns:a16="http://schemas.microsoft.com/office/drawing/2014/main" id="{6668D673-CE2F-9B9F-CA06-4328EE2BF07C}"/>
              </a:ext>
            </a:extLst>
          </p:cNvPr>
          <p:cNvSpPr txBox="1"/>
          <p:nvPr/>
        </p:nvSpPr>
        <p:spPr>
          <a:xfrm>
            <a:off x="6518204" y="3737263"/>
            <a:ext cx="2254827" cy="369332"/>
          </a:xfrm>
          <a:prstGeom prst="rect">
            <a:avLst/>
          </a:prstGeom>
          <a:noFill/>
        </p:spPr>
        <p:txBody>
          <a:bodyPr wrap="square" rtlCol="0">
            <a:spAutoFit/>
          </a:bodyPr>
          <a:lstStyle/>
          <a:p>
            <a:r>
              <a:rPr lang="en-US" dirty="0"/>
              <a:t>Define the context</a:t>
            </a:r>
            <a:endParaRPr lang="nl-BE" dirty="0"/>
          </a:p>
        </p:txBody>
      </p:sp>
      <p:sp>
        <p:nvSpPr>
          <p:cNvPr id="14" name="TextBox 13">
            <a:extLst>
              <a:ext uri="{FF2B5EF4-FFF2-40B4-BE49-F238E27FC236}">
                <a16:creationId xmlns:a16="http://schemas.microsoft.com/office/drawing/2014/main" id="{5144F0E3-DB1E-6FD3-01B3-D21AAA7A607C}"/>
              </a:ext>
            </a:extLst>
          </p:cNvPr>
          <p:cNvSpPr txBox="1"/>
          <p:nvPr/>
        </p:nvSpPr>
        <p:spPr>
          <a:xfrm>
            <a:off x="6518203" y="4419930"/>
            <a:ext cx="2587338" cy="646331"/>
          </a:xfrm>
          <a:prstGeom prst="rect">
            <a:avLst/>
          </a:prstGeom>
          <a:noFill/>
        </p:spPr>
        <p:txBody>
          <a:bodyPr wrap="square" rtlCol="0">
            <a:spAutoFit/>
          </a:bodyPr>
          <a:lstStyle/>
          <a:p>
            <a:r>
              <a:rPr lang="en-US" dirty="0"/>
              <a:t>Force it to split the problem in subproblems</a:t>
            </a:r>
            <a:endParaRPr lang="nl-BE" dirty="0"/>
          </a:p>
        </p:txBody>
      </p:sp>
      <p:cxnSp>
        <p:nvCxnSpPr>
          <p:cNvPr id="15" name="Straight Arrow Connector 14">
            <a:extLst>
              <a:ext uri="{FF2B5EF4-FFF2-40B4-BE49-F238E27FC236}">
                <a16:creationId xmlns:a16="http://schemas.microsoft.com/office/drawing/2014/main" id="{146ADED1-F2DF-802B-5A4F-A130DC8979D1}"/>
              </a:ext>
            </a:extLst>
          </p:cNvPr>
          <p:cNvCxnSpPr/>
          <p:nvPr/>
        </p:nvCxnSpPr>
        <p:spPr>
          <a:xfrm>
            <a:off x="5081155" y="3882737"/>
            <a:ext cx="140277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6" name="Rectangle: Rounded Corners 15">
            <a:extLst>
              <a:ext uri="{FF2B5EF4-FFF2-40B4-BE49-F238E27FC236}">
                <a16:creationId xmlns:a16="http://schemas.microsoft.com/office/drawing/2014/main" id="{01667F97-BDB9-76C3-32B8-E39DA904C454}"/>
              </a:ext>
            </a:extLst>
          </p:cNvPr>
          <p:cNvSpPr/>
          <p:nvPr/>
        </p:nvSpPr>
        <p:spPr>
          <a:xfrm>
            <a:off x="575325" y="3737263"/>
            <a:ext cx="2677031" cy="369332"/>
          </a:xfrm>
          <a:prstGeom prst="roundRect">
            <a:avLst/>
          </a:prstGeom>
          <a:noFill/>
          <a:ln w="19050">
            <a:solidFill>
              <a:srgbClr val="FF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cxnSp>
        <p:nvCxnSpPr>
          <p:cNvPr id="17" name="Straight Arrow Connector 16">
            <a:extLst>
              <a:ext uri="{FF2B5EF4-FFF2-40B4-BE49-F238E27FC236}">
                <a16:creationId xmlns:a16="http://schemas.microsoft.com/office/drawing/2014/main" id="{E1FCE23B-888B-922E-DD06-EE17C3737F3C}"/>
              </a:ext>
            </a:extLst>
          </p:cNvPr>
          <p:cNvCxnSpPr>
            <a:cxnSpLocks/>
          </p:cNvCxnSpPr>
          <p:nvPr/>
        </p:nvCxnSpPr>
        <p:spPr>
          <a:xfrm>
            <a:off x="6096000" y="4648201"/>
            <a:ext cx="38792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81FC8749-30BE-C862-1615-71643A6849C3}"/>
              </a:ext>
            </a:extLst>
          </p:cNvPr>
          <p:cNvSpPr txBox="1"/>
          <p:nvPr/>
        </p:nvSpPr>
        <p:spPr>
          <a:xfrm>
            <a:off x="8905008" y="1738761"/>
            <a:ext cx="3200400" cy="1477328"/>
          </a:xfrm>
          <a:prstGeom prst="rect">
            <a:avLst/>
          </a:prstGeom>
          <a:noFill/>
          <a:ln>
            <a:solidFill>
              <a:schemeClr val="tx1"/>
            </a:solidFill>
          </a:ln>
        </p:spPr>
        <p:txBody>
          <a:bodyPr wrap="square" rtlCol="0">
            <a:spAutoFit/>
          </a:bodyPr>
          <a:lstStyle/>
          <a:p>
            <a:r>
              <a:rPr lang="en-US" b="1" dirty="0">
                <a:solidFill>
                  <a:srgbClr val="FF0000"/>
                </a:solidFill>
              </a:rPr>
              <a:t>	    Tip!</a:t>
            </a:r>
          </a:p>
          <a:p>
            <a:r>
              <a:rPr lang="en-US" dirty="0"/>
              <a:t>Don’t rush!</a:t>
            </a:r>
          </a:p>
          <a:p>
            <a:r>
              <a:rPr lang="en-US" dirty="0"/>
              <a:t>Take your time and if the function does not work, ask the LLM to recreate the bug for you</a:t>
            </a:r>
            <a:endParaRPr lang="nl-BE" dirty="0"/>
          </a:p>
        </p:txBody>
      </p:sp>
      <p:sp>
        <p:nvSpPr>
          <p:cNvPr id="22" name="TextBox 21">
            <a:extLst>
              <a:ext uri="{FF2B5EF4-FFF2-40B4-BE49-F238E27FC236}">
                <a16:creationId xmlns:a16="http://schemas.microsoft.com/office/drawing/2014/main" id="{AC840976-A4EF-9D9D-7780-BCFEA167AF11}"/>
              </a:ext>
            </a:extLst>
          </p:cNvPr>
          <p:cNvSpPr txBox="1"/>
          <p:nvPr/>
        </p:nvSpPr>
        <p:spPr>
          <a:xfrm>
            <a:off x="8918502" y="3501702"/>
            <a:ext cx="3200400" cy="2031325"/>
          </a:xfrm>
          <a:prstGeom prst="rect">
            <a:avLst/>
          </a:prstGeom>
          <a:noFill/>
          <a:ln>
            <a:solidFill>
              <a:schemeClr val="tx1"/>
            </a:solidFill>
          </a:ln>
        </p:spPr>
        <p:txBody>
          <a:bodyPr wrap="square" rtlCol="0">
            <a:spAutoFit/>
          </a:bodyPr>
          <a:lstStyle/>
          <a:p>
            <a:r>
              <a:rPr lang="en-US" b="1" dirty="0">
                <a:solidFill>
                  <a:srgbClr val="FF0000"/>
                </a:solidFill>
              </a:rPr>
              <a:t>	    Tip!</a:t>
            </a:r>
          </a:p>
          <a:p>
            <a:r>
              <a:rPr lang="en-US" dirty="0"/>
              <a:t>You can also use this functionality to make it explain complex functions for you.</a:t>
            </a:r>
          </a:p>
          <a:p>
            <a:endParaRPr lang="en-US" dirty="0"/>
          </a:p>
          <a:p>
            <a:r>
              <a:rPr lang="en-US" dirty="0"/>
              <a:t>Don’t forget to ask it to give examples!!</a:t>
            </a:r>
            <a:endParaRPr lang="nl-BE" dirty="0"/>
          </a:p>
        </p:txBody>
      </p:sp>
    </p:spTree>
    <p:extLst>
      <p:ext uri="{BB962C8B-B14F-4D97-AF65-F5344CB8AC3E}">
        <p14:creationId xmlns:p14="http://schemas.microsoft.com/office/powerpoint/2010/main" val="9419728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ACAF2-59C9-AAAC-458B-F5511C818AF8}"/>
              </a:ext>
            </a:extLst>
          </p:cNvPr>
          <p:cNvSpPr>
            <a:spLocks noGrp="1"/>
          </p:cNvSpPr>
          <p:nvPr>
            <p:ph type="title"/>
          </p:nvPr>
        </p:nvSpPr>
        <p:spPr>
          <a:xfrm>
            <a:off x="381574" y="384573"/>
            <a:ext cx="11211336" cy="903236"/>
          </a:xfrm>
        </p:spPr>
        <p:txBody>
          <a:bodyPr>
            <a:normAutofit/>
          </a:bodyPr>
          <a:lstStyle/>
          <a:p>
            <a:r>
              <a:rPr lang="en-US" dirty="0"/>
              <a:t>Coding: Generate Boring &amp; Complex Functions</a:t>
            </a:r>
            <a:endParaRPr lang="nl-BE" dirty="0"/>
          </a:p>
        </p:txBody>
      </p:sp>
      <p:sp>
        <p:nvSpPr>
          <p:cNvPr id="4" name="TextBox 3">
            <a:extLst>
              <a:ext uri="{FF2B5EF4-FFF2-40B4-BE49-F238E27FC236}">
                <a16:creationId xmlns:a16="http://schemas.microsoft.com/office/drawing/2014/main" id="{3FF0F4C4-BA82-907A-0642-69BD65B6968B}"/>
              </a:ext>
            </a:extLst>
          </p:cNvPr>
          <p:cNvSpPr txBox="1"/>
          <p:nvPr/>
        </p:nvSpPr>
        <p:spPr>
          <a:xfrm>
            <a:off x="381574" y="1485900"/>
            <a:ext cx="4346290" cy="1200329"/>
          </a:xfrm>
          <a:prstGeom prst="rect">
            <a:avLst/>
          </a:prstGeom>
          <a:noFill/>
        </p:spPr>
        <p:txBody>
          <a:bodyPr wrap="square" rtlCol="0">
            <a:spAutoFit/>
          </a:bodyPr>
          <a:lstStyle/>
          <a:p>
            <a:r>
              <a:rPr lang="en-US" sz="2400" dirty="0">
                <a:solidFill>
                  <a:srgbClr val="FF0000"/>
                </a:solidFill>
              </a:rPr>
              <a:t>Examples: </a:t>
            </a:r>
          </a:p>
          <a:p>
            <a:pPr marL="342900" indent="-342900">
              <a:buFont typeface="Arial" panose="020B0604020202020204" pitchFamily="34" charset="0"/>
              <a:buChar char="•"/>
            </a:pPr>
            <a:r>
              <a:rPr lang="en-US" sz="2400" dirty="0"/>
              <a:t>Ad-hoc manual snippets</a:t>
            </a:r>
          </a:p>
          <a:p>
            <a:pPr marL="342900" indent="-342900">
              <a:buFont typeface="Arial" panose="020B0604020202020204" pitchFamily="34" charset="0"/>
              <a:buChar char="•"/>
            </a:pPr>
            <a:r>
              <a:rPr lang="en-US" sz="2400" dirty="0"/>
              <a:t>Complex Visualizations!</a:t>
            </a:r>
            <a:endParaRPr lang="nl-BE" sz="2400" dirty="0"/>
          </a:p>
        </p:txBody>
      </p:sp>
      <p:pic>
        <p:nvPicPr>
          <p:cNvPr id="6" name="Picture 5">
            <a:extLst>
              <a:ext uri="{FF2B5EF4-FFF2-40B4-BE49-F238E27FC236}">
                <a16:creationId xmlns:a16="http://schemas.microsoft.com/office/drawing/2014/main" id="{072611BB-7E2A-AD11-E595-EA262B87E970}"/>
              </a:ext>
            </a:extLst>
          </p:cNvPr>
          <p:cNvPicPr>
            <a:picLocks noChangeAspect="1"/>
          </p:cNvPicPr>
          <p:nvPr/>
        </p:nvPicPr>
        <p:blipFill>
          <a:blip r:embed="rId3"/>
          <a:stretch>
            <a:fillRect/>
          </a:stretch>
        </p:blipFill>
        <p:spPr>
          <a:xfrm>
            <a:off x="103293" y="3120354"/>
            <a:ext cx="5126750" cy="554243"/>
          </a:xfrm>
          <a:prstGeom prst="rect">
            <a:avLst/>
          </a:prstGeom>
        </p:spPr>
      </p:pic>
      <p:pic>
        <p:nvPicPr>
          <p:cNvPr id="8" name="Picture 7">
            <a:extLst>
              <a:ext uri="{FF2B5EF4-FFF2-40B4-BE49-F238E27FC236}">
                <a16:creationId xmlns:a16="http://schemas.microsoft.com/office/drawing/2014/main" id="{2B28E34E-DF22-62B9-82A9-9C46E1B99F41}"/>
              </a:ext>
            </a:extLst>
          </p:cNvPr>
          <p:cNvPicPr>
            <a:picLocks noChangeAspect="1"/>
          </p:cNvPicPr>
          <p:nvPr/>
        </p:nvPicPr>
        <p:blipFill>
          <a:blip r:embed="rId4"/>
          <a:stretch>
            <a:fillRect/>
          </a:stretch>
        </p:blipFill>
        <p:spPr>
          <a:xfrm>
            <a:off x="89466" y="4077822"/>
            <a:ext cx="4657735" cy="1200329"/>
          </a:xfrm>
          <a:prstGeom prst="rect">
            <a:avLst/>
          </a:prstGeom>
        </p:spPr>
      </p:pic>
      <p:pic>
        <p:nvPicPr>
          <p:cNvPr id="10" name="Picture 9">
            <a:extLst>
              <a:ext uri="{FF2B5EF4-FFF2-40B4-BE49-F238E27FC236}">
                <a16:creationId xmlns:a16="http://schemas.microsoft.com/office/drawing/2014/main" id="{9EC76473-2DFC-0714-9926-4A88D670796E}"/>
              </a:ext>
            </a:extLst>
          </p:cNvPr>
          <p:cNvPicPr>
            <a:picLocks noChangeAspect="1"/>
          </p:cNvPicPr>
          <p:nvPr/>
        </p:nvPicPr>
        <p:blipFill>
          <a:blip r:embed="rId5"/>
          <a:stretch>
            <a:fillRect/>
          </a:stretch>
        </p:blipFill>
        <p:spPr>
          <a:xfrm>
            <a:off x="198821" y="5568851"/>
            <a:ext cx="3751421" cy="666371"/>
          </a:xfrm>
          <a:prstGeom prst="rect">
            <a:avLst/>
          </a:prstGeom>
        </p:spPr>
      </p:pic>
      <p:pic>
        <p:nvPicPr>
          <p:cNvPr id="10242" name="Picture 2" descr="Output image">
            <a:extLst>
              <a:ext uri="{FF2B5EF4-FFF2-40B4-BE49-F238E27FC236}">
                <a16:creationId xmlns:a16="http://schemas.microsoft.com/office/drawing/2014/main" id="{1F08DE9C-BB85-E71A-CCA9-EED3A4D3EDE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27042" y="1119643"/>
            <a:ext cx="5387657" cy="2684709"/>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Output image">
            <a:extLst>
              <a:ext uri="{FF2B5EF4-FFF2-40B4-BE49-F238E27FC236}">
                <a16:creationId xmlns:a16="http://schemas.microsoft.com/office/drawing/2014/main" id="{6E935AA0-D5D1-29B4-89BA-7BC48D531C2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77188" y="3853827"/>
            <a:ext cx="5041701" cy="25123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82397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54EC3-F671-5DD8-8991-05005B452485}"/>
              </a:ext>
            </a:extLst>
          </p:cNvPr>
          <p:cNvSpPr>
            <a:spLocks noGrp="1"/>
          </p:cNvSpPr>
          <p:nvPr>
            <p:ph type="title"/>
          </p:nvPr>
        </p:nvSpPr>
        <p:spPr/>
        <p:txBody>
          <a:bodyPr/>
          <a:lstStyle/>
          <a:p>
            <a:r>
              <a:rPr lang="en-US" dirty="0"/>
              <a:t>Miscellaneous</a:t>
            </a:r>
            <a:endParaRPr lang="nl-BE" dirty="0"/>
          </a:p>
        </p:txBody>
      </p:sp>
      <p:sp>
        <p:nvSpPr>
          <p:cNvPr id="4" name="TextBox 3">
            <a:extLst>
              <a:ext uri="{FF2B5EF4-FFF2-40B4-BE49-F238E27FC236}">
                <a16:creationId xmlns:a16="http://schemas.microsoft.com/office/drawing/2014/main" id="{51D36D0C-C9F8-7828-5AB9-3D6C491E0321}"/>
              </a:ext>
            </a:extLst>
          </p:cNvPr>
          <p:cNvSpPr txBox="1"/>
          <p:nvPr/>
        </p:nvSpPr>
        <p:spPr>
          <a:xfrm>
            <a:off x="381574" y="1558636"/>
            <a:ext cx="6466035" cy="400110"/>
          </a:xfrm>
          <a:prstGeom prst="rect">
            <a:avLst/>
          </a:prstGeom>
          <a:noFill/>
        </p:spPr>
        <p:txBody>
          <a:bodyPr wrap="square" rtlCol="0">
            <a:spAutoFit/>
          </a:bodyPr>
          <a:lstStyle/>
          <a:p>
            <a:r>
              <a:rPr lang="en-US" sz="2000" dirty="0"/>
              <a:t>1) Complex latex formulas</a:t>
            </a:r>
            <a:endParaRPr lang="nl-BE" sz="2000" dirty="0"/>
          </a:p>
        </p:txBody>
      </p:sp>
      <p:pic>
        <p:nvPicPr>
          <p:cNvPr id="6" name="Picture 5">
            <a:extLst>
              <a:ext uri="{FF2B5EF4-FFF2-40B4-BE49-F238E27FC236}">
                <a16:creationId xmlns:a16="http://schemas.microsoft.com/office/drawing/2014/main" id="{CE76ED62-4950-83F4-932B-5B0A77889D6F}"/>
              </a:ext>
            </a:extLst>
          </p:cNvPr>
          <p:cNvPicPr>
            <a:picLocks noChangeAspect="1"/>
          </p:cNvPicPr>
          <p:nvPr/>
        </p:nvPicPr>
        <p:blipFill>
          <a:blip r:embed="rId3"/>
          <a:stretch>
            <a:fillRect/>
          </a:stretch>
        </p:blipFill>
        <p:spPr>
          <a:xfrm>
            <a:off x="3875809" y="1161211"/>
            <a:ext cx="3922937" cy="1164181"/>
          </a:xfrm>
          <a:prstGeom prst="rect">
            <a:avLst/>
          </a:prstGeom>
        </p:spPr>
      </p:pic>
      <p:sp>
        <p:nvSpPr>
          <p:cNvPr id="7" name="TextBox 6">
            <a:extLst>
              <a:ext uri="{FF2B5EF4-FFF2-40B4-BE49-F238E27FC236}">
                <a16:creationId xmlns:a16="http://schemas.microsoft.com/office/drawing/2014/main" id="{2B592E15-B5EC-08A1-A7FC-AB9D70EA1199}"/>
              </a:ext>
            </a:extLst>
          </p:cNvPr>
          <p:cNvSpPr txBox="1"/>
          <p:nvPr/>
        </p:nvSpPr>
        <p:spPr>
          <a:xfrm>
            <a:off x="381574" y="3309848"/>
            <a:ext cx="4543718" cy="400110"/>
          </a:xfrm>
          <a:prstGeom prst="rect">
            <a:avLst/>
          </a:prstGeom>
          <a:noFill/>
        </p:spPr>
        <p:txBody>
          <a:bodyPr wrap="square" rtlCol="0">
            <a:spAutoFit/>
          </a:bodyPr>
          <a:lstStyle/>
          <a:p>
            <a:r>
              <a:rPr lang="en-US" sz="2000" dirty="0"/>
              <a:t>2) Text vocabulary &amp; grammar correction:</a:t>
            </a:r>
            <a:endParaRPr lang="nl-BE" sz="2000" dirty="0"/>
          </a:p>
        </p:txBody>
      </p:sp>
      <p:pic>
        <p:nvPicPr>
          <p:cNvPr id="11" name="Picture 10">
            <a:extLst>
              <a:ext uri="{FF2B5EF4-FFF2-40B4-BE49-F238E27FC236}">
                <a16:creationId xmlns:a16="http://schemas.microsoft.com/office/drawing/2014/main" id="{4EBFBA8F-926B-BA58-FC6D-EA066EF912D6}"/>
              </a:ext>
            </a:extLst>
          </p:cNvPr>
          <p:cNvPicPr>
            <a:picLocks noChangeAspect="1"/>
          </p:cNvPicPr>
          <p:nvPr/>
        </p:nvPicPr>
        <p:blipFill>
          <a:blip r:embed="rId4"/>
          <a:stretch>
            <a:fillRect/>
          </a:stretch>
        </p:blipFill>
        <p:spPr>
          <a:xfrm>
            <a:off x="5239287" y="2426492"/>
            <a:ext cx="5118917" cy="2005016"/>
          </a:xfrm>
          <a:prstGeom prst="rect">
            <a:avLst/>
          </a:prstGeom>
        </p:spPr>
      </p:pic>
      <p:pic>
        <p:nvPicPr>
          <p:cNvPr id="13" name="Picture 12">
            <a:extLst>
              <a:ext uri="{FF2B5EF4-FFF2-40B4-BE49-F238E27FC236}">
                <a16:creationId xmlns:a16="http://schemas.microsoft.com/office/drawing/2014/main" id="{6B3BCA90-E4B1-3AE6-64FF-536090ADDF69}"/>
              </a:ext>
            </a:extLst>
          </p:cNvPr>
          <p:cNvPicPr>
            <a:picLocks noChangeAspect="1"/>
          </p:cNvPicPr>
          <p:nvPr/>
        </p:nvPicPr>
        <p:blipFill>
          <a:blip r:embed="rId5"/>
          <a:stretch>
            <a:fillRect/>
          </a:stretch>
        </p:blipFill>
        <p:spPr>
          <a:xfrm>
            <a:off x="308002" y="4959972"/>
            <a:ext cx="4694923" cy="1473633"/>
          </a:xfrm>
          <a:prstGeom prst="rect">
            <a:avLst/>
          </a:prstGeom>
        </p:spPr>
      </p:pic>
      <p:sp>
        <p:nvSpPr>
          <p:cNvPr id="14" name="TextBox 13">
            <a:extLst>
              <a:ext uri="{FF2B5EF4-FFF2-40B4-BE49-F238E27FC236}">
                <a16:creationId xmlns:a16="http://schemas.microsoft.com/office/drawing/2014/main" id="{15FF67C3-45D7-772C-FBC2-19DF0AB7130F}"/>
              </a:ext>
            </a:extLst>
          </p:cNvPr>
          <p:cNvSpPr txBox="1"/>
          <p:nvPr/>
        </p:nvSpPr>
        <p:spPr>
          <a:xfrm>
            <a:off x="381574" y="4431508"/>
            <a:ext cx="4543718" cy="400110"/>
          </a:xfrm>
          <a:prstGeom prst="rect">
            <a:avLst/>
          </a:prstGeom>
          <a:noFill/>
        </p:spPr>
        <p:txBody>
          <a:bodyPr wrap="square" rtlCol="0">
            <a:spAutoFit/>
          </a:bodyPr>
          <a:lstStyle/>
          <a:p>
            <a:r>
              <a:rPr lang="en-US" sz="2000" dirty="0"/>
              <a:t>3) Images for presentations</a:t>
            </a:r>
            <a:endParaRPr lang="nl-BE" sz="2000" dirty="0"/>
          </a:p>
        </p:txBody>
      </p:sp>
      <p:sp>
        <p:nvSpPr>
          <p:cNvPr id="15" name="AutoShape 2" descr="A large cargo ship is at sea, loaded with multiple shipping containers. Each container is colorfully painted and represents a different concept in MLOps. One container is labeled 'Model Training' and has visual elements like gears and code symbols. Another container is labeled 'Data Preprocessing' and has visuals of data cleaning tools. A third container says 'Model Deployment' and shows a cloud symbol. Other containers are labeled 'Model Monitoring', 'Model Versioning', and 'Continuous Integration', each with corresponding visual representations of the concept. The sea is calm and the sky is clear.">
            <a:extLst>
              <a:ext uri="{FF2B5EF4-FFF2-40B4-BE49-F238E27FC236}">
                <a16:creationId xmlns:a16="http://schemas.microsoft.com/office/drawing/2014/main" id="{16BB3891-7E24-73DD-9773-C23E8454678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pic>
        <p:nvPicPr>
          <p:cNvPr id="17" name="Picture 16">
            <a:extLst>
              <a:ext uri="{FF2B5EF4-FFF2-40B4-BE49-F238E27FC236}">
                <a16:creationId xmlns:a16="http://schemas.microsoft.com/office/drawing/2014/main" id="{6CA8DE46-AC62-662A-7422-ED7F8B26CE8D}"/>
              </a:ext>
            </a:extLst>
          </p:cNvPr>
          <p:cNvPicPr>
            <a:picLocks noChangeAspect="1"/>
          </p:cNvPicPr>
          <p:nvPr/>
        </p:nvPicPr>
        <p:blipFill>
          <a:blip r:embed="rId6"/>
          <a:stretch>
            <a:fillRect/>
          </a:stretch>
        </p:blipFill>
        <p:spPr>
          <a:xfrm>
            <a:off x="5639374" y="4631563"/>
            <a:ext cx="3522445" cy="2019706"/>
          </a:xfrm>
          <a:prstGeom prst="rect">
            <a:avLst/>
          </a:prstGeom>
        </p:spPr>
      </p:pic>
    </p:spTree>
    <p:extLst>
      <p:ext uri="{BB962C8B-B14F-4D97-AF65-F5344CB8AC3E}">
        <p14:creationId xmlns:p14="http://schemas.microsoft.com/office/powerpoint/2010/main" val="29843621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9CCE3-CB20-7025-55D5-AAA64A22D9DC}"/>
              </a:ext>
            </a:extLst>
          </p:cNvPr>
          <p:cNvSpPr>
            <a:spLocks noGrp="1"/>
          </p:cNvSpPr>
          <p:nvPr>
            <p:ph type="ctrTitle"/>
          </p:nvPr>
        </p:nvSpPr>
        <p:spPr>
          <a:xfrm>
            <a:off x="217437" y="3140740"/>
            <a:ext cx="11757125" cy="1330216"/>
          </a:xfrm>
        </p:spPr>
        <p:txBody>
          <a:bodyPr>
            <a:normAutofit/>
          </a:bodyPr>
          <a:lstStyle/>
          <a:p>
            <a:r>
              <a:rPr lang="en-US" dirty="0"/>
              <a:t>Pitfalls &amp; Suggestions for Good Use</a:t>
            </a:r>
            <a:endParaRPr lang="nl-BE" dirty="0"/>
          </a:p>
        </p:txBody>
      </p:sp>
      <p:grpSp>
        <p:nvGrpSpPr>
          <p:cNvPr id="22" name="Google Shape;2576;p48">
            <a:extLst>
              <a:ext uri="{FF2B5EF4-FFF2-40B4-BE49-F238E27FC236}">
                <a16:creationId xmlns:a16="http://schemas.microsoft.com/office/drawing/2014/main" id="{50AE3F81-3CE5-7F12-4F3F-5F1BC62D6E7C}"/>
              </a:ext>
            </a:extLst>
          </p:cNvPr>
          <p:cNvGrpSpPr/>
          <p:nvPr/>
        </p:nvGrpSpPr>
        <p:grpSpPr>
          <a:xfrm>
            <a:off x="9750488" y="5686005"/>
            <a:ext cx="1847461" cy="802432"/>
            <a:chOff x="-1597345" y="233060"/>
            <a:chExt cx="9980362" cy="3571176"/>
          </a:xfrm>
        </p:grpSpPr>
        <p:sp>
          <p:nvSpPr>
            <p:cNvPr id="23" name="Google Shape;2577;p48">
              <a:extLst>
                <a:ext uri="{FF2B5EF4-FFF2-40B4-BE49-F238E27FC236}">
                  <a16:creationId xmlns:a16="http://schemas.microsoft.com/office/drawing/2014/main" id="{AAE08536-E0B4-9E43-53DC-1333098DC610}"/>
                </a:ext>
              </a:extLst>
            </p:cNvPr>
            <p:cNvSpPr/>
            <p:nvPr/>
          </p:nvSpPr>
          <p:spPr>
            <a:xfrm rot="10800000" flipH="1">
              <a:off x="-1597345" y="1616463"/>
              <a:ext cx="2376671" cy="2156850"/>
            </a:xfrm>
            <a:custGeom>
              <a:avLst/>
              <a:gdLst/>
              <a:ahLst/>
              <a:cxnLst/>
              <a:rect l="l" t="t" r="r" b="b"/>
              <a:pathLst>
                <a:path w="2376671" h="2156850" extrusionOk="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4" name="Google Shape;2578;p48">
              <a:extLst>
                <a:ext uri="{FF2B5EF4-FFF2-40B4-BE49-F238E27FC236}">
                  <a16:creationId xmlns:a16="http://schemas.microsoft.com/office/drawing/2014/main" id="{40A6E5D5-7966-E23C-174E-D40EA9D1A97E}"/>
                </a:ext>
              </a:extLst>
            </p:cNvPr>
            <p:cNvSpPr/>
            <p:nvPr/>
          </p:nvSpPr>
          <p:spPr>
            <a:xfrm rot="10800000" flipH="1">
              <a:off x="943753" y="1616470"/>
              <a:ext cx="669528" cy="2156859"/>
            </a:xfrm>
            <a:custGeom>
              <a:avLst/>
              <a:gdLst/>
              <a:ahLst/>
              <a:cxnLst/>
              <a:rect l="l" t="t" r="r" b="b"/>
              <a:pathLst>
                <a:path w="669528" h="2156859" extrusionOk="0">
                  <a:moveTo>
                    <a:pt x="669528" y="140"/>
                  </a:moveTo>
                  <a:lnTo>
                    <a:pt x="0" y="140"/>
                  </a:lnTo>
                  <a:lnTo>
                    <a:pt x="0" y="2157000"/>
                  </a:lnTo>
                  <a:lnTo>
                    <a:pt x="669528" y="215700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5" name="Google Shape;2579;p48">
              <a:extLst>
                <a:ext uri="{FF2B5EF4-FFF2-40B4-BE49-F238E27FC236}">
                  <a16:creationId xmlns:a16="http://schemas.microsoft.com/office/drawing/2014/main" id="{45CE2045-2E35-8629-67C0-2F2621789960}"/>
                </a:ext>
              </a:extLst>
            </p:cNvPr>
            <p:cNvSpPr/>
            <p:nvPr/>
          </p:nvSpPr>
          <p:spPr>
            <a:xfrm rot="10800000" flipH="1">
              <a:off x="1773807" y="1616468"/>
              <a:ext cx="2376670" cy="2156860"/>
            </a:xfrm>
            <a:custGeom>
              <a:avLst/>
              <a:gdLst/>
              <a:ahLst/>
              <a:cxnLst/>
              <a:rect l="l" t="t" r="r" b="b"/>
              <a:pathLst>
                <a:path w="2376670" h="2156860" extrusionOk="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nvGrpSpPr>
            <p:cNvPr id="26" name="Google Shape;2580;p48">
              <a:extLst>
                <a:ext uri="{FF2B5EF4-FFF2-40B4-BE49-F238E27FC236}">
                  <a16:creationId xmlns:a16="http://schemas.microsoft.com/office/drawing/2014/main" id="{A00D422D-6929-DEFF-10C1-36A17D3CC402}"/>
                </a:ext>
              </a:extLst>
            </p:cNvPr>
            <p:cNvGrpSpPr/>
            <p:nvPr/>
          </p:nvGrpSpPr>
          <p:grpSpPr>
            <a:xfrm>
              <a:off x="184698" y="233060"/>
              <a:ext cx="8198319" cy="3571176"/>
              <a:chOff x="184698" y="233060"/>
              <a:chExt cx="8198319" cy="3571176"/>
            </a:xfrm>
          </p:grpSpPr>
          <p:sp>
            <p:nvSpPr>
              <p:cNvPr id="27" name="Google Shape;2581;p48">
                <a:extLst>
                  <a:ext uri="{FF2B5EF4-FFF2-40B4-BE49-F238E27FC236}">
                    <a16:creationId xmlns:a16="http://schemas.microsoft.com/office/drawing/2014/main" id="{E9A7E0B4-5852-46EC-7BBF-8EEF12719DA1}"/>
                  </a:ext>
                </a:extLst>
              </p:cNvPr>
              <p:cNvSpPr/>
              <p:nvPr/>
            </p:nvSpPr>
            <p:spPr>
              <a:xfrm rot="10800000" flipH="1">
                <a:off x="4181769" y="1585525"/>
                <a:ext cx="2192617" cy="2218711"/>
              </a:xfrm>
              <a:custGeom>
                <a:avLst/>
                <a:gdLst/>
                <a:ahLst/>
                <a:cxnLst/>
                <a:rect l="l" t="t" r="r" b="b"/>
                <a:pathLst>
                  <a:path w="2192617" h="2218711" extrusionOk="0">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8" name="Google Shape;2582;p48">
                <a:extLst>
                  <a:ext uri="{FF2B5EF4-FFF2-40B4-BE49-F238E27FC236}">
                    <a16:creationId xmlns:a16="http://schemas.microsoft.com/office/drawing/2014/main" id="{A1DA1AB8-09AD-28C9-6B99-084CE2D4983D}"/>
                  </a:ext>
                </a:extLst>
              </p:cNvPr>
              <p:cNvSpPr/>
              <p:nvPr/>
            </p:nvSpPr>
            <p:spPr>
              <a:xfrm rot="10800000" flipH="1">
                <a:off x="6491878" y="1585525"/>
                <a:ext cx="1891136" cy="2218701"/>
              </a:xfrm>
              <a:custGeom>
                <a:avLst/>
                <a:gdLst/>
                <a:ahLst/>
                <a:cxnLst/>
                <a:rect l="l" t="t" r="r" b="b"/>
                <a:pathLst>
                  <a:path w="1891136" h="2218701" extrusionOk="0">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9" name="Google Shape;2583;p48">
                <a:extLst>
                  <a:ext uri="{FF2B5EF4-FFF2-40B4-BE49-F238E27FC236}">
                    <a16:creationId xmlns:a16="http://schemas.microsoft.com/office/drawing/2014/main" id="{600FEDC8-4C65-81AE-2AEE-043B2FE59B00}"/>
                  </a:ext>
                </a:extLst>
              </p:cNvPr>
              <p:cNvSpPr/>
              <p:nvPr/>
            </p:nvSpPr>
            <p:spPr>
              <a:xfrm rot="10800000" flipH="1">
                <a:off x="2964500" y="341269"/>
                <a:ext cx="507440" cy="711794"/>
              </a:xfrm>
              <a:custGeom>
                <a:avLst/>
                <a:gdLst/>
                <a:ahLst/>
                <a:cxnLst/>
                <a:rect l="l" t="t" r="r" b="b"/>
                <a:pathLst>
                  <a:path w="507440" h="711794" extrusionOk="0">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0" name="Google Shape;2584;p48">
                <a:extLst>
                  <a:ext uri="{FF2B5EF4-FFF2-40B4-BE49-F238E27FC236}">
                    <a16:creationId xmlns:a16="http://schemas.microsoft.com/office/drawing/2014/main" id="{A948ABAF-2041-FF54-345A-23CAE16FAE5F}"/>
                  </a:ext>
                </a:extLst>
              </p:cNvPr>
              <p:cNvSpPr/>
              <p:nvPr/>
            </p:nvSpPr>
            <p:spPr>
              <a:xfrm rot="10800000" flipH="1">
                <a:off x="3546906" y="511524"/>
                <a:ext cx="547820" cy="550199"/>
              </a:xfrm>
              <a:custGeom>
                <a:avLst/>
                <a:gdLst/>
                <a:ahLst/>
                <a:cxnLst/>
                <a:rect l="l" t="t" r="r" b="b"/>
                <a:pathLst>
                  <a:path w="547820" h="550199" extrusionOk="0">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1" name="Google Shape;2585;p48">
                <a:extLst>
                  <a:ext uri="{FF2B5EF4-FFF2-40B4-BE49-F238E27FC236}">
                    <a16:creationId xmlns:a16="http://schemas.microsoft.com/office/drawing/2014/main" id="{1A059256-35A0-BFBA-2A37-A3AA4E97BAFB}"/>
                  </a:ext>
                </a:extLst>
              </p:cNvPr>
              <p:cNvSpPr/>
              <p:nvPr/>
            </p:nvSpPr>
            <p:spPr>
              <a:xfrm rot="10800000" flipH="1">
                <a:off x="4139893" y="511523"/>
                <a:ext cx="554538" cy="804135"/>
              </a:xfrm>
              <a:custGeom>
                <a:avLst/>
                <a:gdLst/>
                <a:ahLst/>
                <a:cxnLst/>
                <a:rect l="l" t="t" r="r" b="b"/>
                <a:pathLst>
                  <a:path w="554538" h="804135" extrusionOk="0">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2" name="Google Shape;2586;p48">
                <a:extLst>
                  <a:ext uri="{FF2B5EF4-FFF2-40B4-BE49-F238E27FC236}">
                    <a16:creationId xmlns:a16="http://schemas.microsoft.com/office/drawing/2014/main" id="{1E7694B6-EFDA-E069-893A-E811DCD6731D}"/>
                  </a:ext>
                </a:extLst>
              </p:cNvPr>
              <p:cNvSpPr/>
              <p:nvPr/>
            </p:nvSpPr>
            <p:spPr>
              <a:xfrm rot="10800000" flipH="1">
                <a:off x="4772277" y="511525"/>
                <a:ext cx="529557" cy="550199"/>
              </a:xfrm>
              <a:custGeom>
                <a:avLst/>
                <a:gdLst/>
                <a:ahLst/>
                <a:cxnLst/>
                <a:rect l="l" t="t" r="r" b="b"/>
                <a:pathLst>
                  <a:path w="529557" h="550199" extrusionOk="0">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3" name="Google Shape;2587;p48">
                <a:extLst>
                  <a:ext uri="{FF2B5EF4-FFF2-40B4-BE49-F238E27FC236}">
                    <a16:creationId xmlns:a16="http://schemas.microsoft.com/office/drawing/2014/main" id="{D493E06E-C8AC-CDAA-7B00-FE97E2FA62B1}"/>
                  </a:ext>
                </a:extLst>
              </p:cNvPr>
              <p:cNvSpPr/>
              <p:nvPr/>
            </p:nvSpPr>
            <p:spPr>
              <a:xfrm rot="10800000" flipH="1">
                <a:off x="5351810" y="511523"/>
                <a:ext cx="442089" cy="550199"/>
              </a:xfrm>
              <a:custGeom>
                <a:avLst/>
                <a:gdLst/>
                <a:ahLst/>
                <a:cxnLst/>
                <a:rect l="l" t="t" r="r" b="b"/>
                <a:pathLst>
                  <a:path w="442089" h="550199" extrusionOk="0">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4" name="Google Shape;2588;p48">
                <a:extLst>
                  <a:ext uri="{FF2B5EF4-FFF2-40B4-BE49-F238E27FC236}">
                    <a16:creationId xmlns:a16="http://schemas.microsoft.com/office/drawing/2014/main" id="{3A295C24-63F4-EB76-1966-AF91A73CA2A1}"/>
                  </a:ext>
                </a:extLst>
              </p:cNvPr>
              <p:cNvSpPr/>
              <p:nvPr/>
            </p:nvSpPr>
            <p:spPr>
              <a:xfrm rot="10800000" flipH="1">
                <a:off x="5850605" y="511524"/>
                <a:ext cx="514188" cy="550199"/>
              </a:xfrm>
              <a:custGeom>
                <a:avLst/>
                <a:gdLst/>
                <a:ahLst/>
                <a:cxnLst/>
                <a:rect l="l" t="t" r="r" b="b"/>
                <a:pathLst>
                  <a:path w="514188" h="550199" extrusionOk="0">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5" name="Google Shape;2589;p48">
                <a:extLst>
                  <a:ext uri="{FF2B5EF4-FFF2-40B4-BE49-F238E27FC236}">
                    <a16:creationId xmlns:a16="http://schemas.microsoft.com/office/drawing/2014/main" id="{8A4C2832-68F7-A4B0-0E3A-70F06A4F19A6}"/>
                  </a:ext>
                </a:extLst>
              </p:cNvPr>
              <p:cNvSpPr/>
              <p:nvPr/>
            </p:nvSpPr>
            <p:spPr>
              <a:xfrm rot="10800000" flipH="1">
                <a:off x="6444549" y="341269"/>
                <a:ext cx="507450" cy="711794"/>
              </a:xfrm>
              <a:custGeom>
                <a:avLst/>
                <a:gdLst/>
                <a:ahLst/>
                <a:cxnLst/>
                <a:rect l="l" t="t" r="r" b="b"/>
                <a:pathLst>
                  <a:path w="507450" h="711794" extrusionOk="0">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6" name="Google Shape;2590;p48">
                <a:extLst>
                  <a:ext uri="{FF2B5EF4-FFF2-40B4-BE49-F238E27FC236}">
                    <a16:creationId xmlns:a16="http://schemas.microsoft.com/office/drawing/2014/main" id="{EB2F7690-CE6B-BE84-B9DC-2A4506FBCDFB}"/>
                  </a:ext>
                </a:extLst>
              </p:cNvPr>
              <p:cNvSpPr/>
              <p:nvPr/>
            </p:nvSpPr>
            <p:spPr>
              <a:xfrm rot="10800000" flipH="1">
                <a:off x="7026965" y="511524"/>
                <a:ext cx="547820" cy="550199"/>
              </a:xfrm>
              <a:custGeom>
                <a:avLst/>
                <a:gdLst/>
                <a:ahLst/>
                <a:cxnLst/>
                <a:rect l="l" t="t" r="r" b="b"/>
                <a:pathLst>
                  <a:path w="547820" h="550199" extrusionOk="0">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7" name="Google Shape;2591;p48">
                <a:extLst>
                  <a:ext uri="{FF2B5EF4-FFF2-40B4-BE49-F238E27FC236}">
                    <a16:creationId xmlns:a16="http://schemas.microsoft.com/office/drawing/2014/main" id="{B1ED2105-F5B0-6154-41D3-FCD87B2A183F}"/>
                  </a:ext>
                </a:extLst>
              </p:cNvPr>
              <p:cNvSpPr/>
              <p:nvPr/>
            </p:nvSpPr>
            <p:spPr>
              <a:xfrm rot="10800000" flipH="1">
                <a:off x="7620910" y="511524"/>
                <a:ext cx="547810" cy="550199"/>
              </a:xfrm>
              <a:custGeom>
                <a:avLst/>
                <a:gdLst/>
                <a:ahLst/>
                <a:cxnLst/>
                <a:rect l="l" t="t" r="r" b="b"/>
                <a:pathLst>
                  <a:path w="547810" h="550199" extrusionOk="0">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8" name="Google Shape;2592;p48">
                <a:extLst>
                  <a:ext uri="{FF2B5EF4-FFF2-40B4-BE49-F238E27FC236}">
                    <a16:creationId xmlns:a16="http://schemas.microsoft.com/office/drawing/2014/main" id="{184583E3-99CA-4D08-1CD4-864EC5CB99EE}"/>
                  </a:ext>
                </a:extLst>
              </p:cNvPr>
              <p:cNvSpPr/>
              <p:nvPr/>
            </p:nvSpPr>
            <p:spPr>
              <a:xfrm rot="10800000" flipH="1">
                <a:off x="8248471" y="341271"/>
                <a:ext cx="134546" cy="711794"/>
              </a:xfrm>
              <a:custGeom>
                <a:avLst/>
                <a:gdLst/>
                <a:ahLst/>
                <a:cxnLst/>
                <a:rect l="l" t="t" r="r" b="b"/>
                <a:pathLst>
                  <a:path w="134546" h="711794" extrusionOk="0">
                    <a:moveTo>
                      <a:pt x="134547" y="-254"/>
                    </a:moveTo>
                    <a:lnTo>
                      <a:pt x="0" y="-254"/>
                    </a:lnTo>
                    <a:lnTo>
                      <a:pt x="0" y="711540"/>
                    </a:lnTo>
                    <a:lnTo>
                      <a:pt x="134547" y="71154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9" name="Google Shape;2593;p48">
                <a:extLst>
                  <a:ext uri="{FF2B5EF4-FFF2-40B4-BE49-F238E27FC236}">
                    <a16:creationId xmlns:a16="http://schemas.microsoft.com/office/drawing/2014/main" id="{ED7E3FAF-3511-DD45-8740-C08C0C947CC7}"/>
                  </a:ext>
                </a:extLst>
              </p:cNvPr>
              <p:cNvSpPr/>
              <p:nvPr/>
            </p:nvSpPr>
            <p:spPr>
              <a:xfrm rot="10800000" flipH="1">
                <a:off x="184698" y="233060"/>
                <a:ext cx="2187639" cy="1094728"/>
              </a:xfrm>
              <a:custGeom>
                <a:avLst/>
                <a:gdLst/>
                <a:ahLst/>
                <a:cxnLst/>
                <a:rect l="l" t="t" r="r" b="b"/>
                <a:pathLst>
                  <a:path w="2187639" h="1094728" extrusionOk="0">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grpSp>
      <p:sp>
        <p:nvSpPr>
          <p:cNvPr id="4" name="AutoShape 2">
            <a:extLst>
              <a:ext uri="{FF2B5EF4-FFF2-40B4-BE49-F238E27FC236}">
                <a16:creationId xmlns:a16="http://schemas.microsoft.com/office/drawing/2014/main" id="{0D0B019A-5DC0-3C82-1C60-4B8FCEB0111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sp>
        <p:nvSpPr>
          <p:cNvPr id="8" name="Rectangle 6">
            <a:extLst>
              <a:ext uri="{FF2B5EF4-FFF2-40B4-BE49-F238E27FC236}">
                <a16:creationId xmlns:a16="http://schemas.microsoft.com/office/drawing/2014/main" id="{CE0B13E8-E9CB-9D2E-4B7F-C04E7D9ECE9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200" b="0" i="0" u="none" strike="noStrike" cap="none" normalizeH="0" baseline="0">
                <a:ln>
                  <a:noFill/>
                </a:ln>
                <a:solidFill>
                  <a:schemeClr val="tx1"/>
                </a:solidFill>
                <a:effectLst/>
                <a:latin typeface="Arial" panose="020B0604020202020204" pitchFamily="34" charset="0"/>
              </a:rPr>
              <a:t>www.linkedin.com/in/</a:t>
            </a:r>
            <a:r>
              <a:rPr kumimoji="0" lang="nl-BE" altLang="nl-BE" sz="1000" b="0" i="0" u="none" strike="noStrike" cap="none" normalizeH="0" baseline="0">
                <a:ln>
                  <a:noFill/>
                </a:ln>
                <a:solidFill>
                  <a:schemeClr val="tx1"/>
                </a:solidFill>
                <a:effectLst/>
                <a:latin typeface="Arial" panose="020B0604020202020204" pitchFamily="34" charset="0"/>
              </a:rPr>
              <a:t>filotas-theodosiou</a:t>
            </a:r>
            <a:endParaRPr kumimoji="0" lang="nl-BE" altLang="nl-BE" sz="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1800" b="0" i="0" u="none" strike="noStrike" cap="none" normalizeH="0" baseline="0">
                <a:ln>
                  <a:noFill/>
                </a:ln>
                <a:solidFill>
                  <a:schemeClr val="tx1"/>
                </a:solidFill>
                <a:effectLst/>
                <a:latin typeface="Arial" panose="020B0604020202020204" pitchFamily="34" charset="0"/>
              </a:rPr>
            </a:br>
            <a:endParaRPr kumimoji="0" lang="nl-BE" altLang="nl-BE" sz="1800" b="0" i="0" u="none" strike="noStrike" cap="none" normalizeH="0" baseline="0">
              <a:ln>
                <a:noFill/>
              </a:ln>
              <a:solidFill>
                <a:schemeClr val="tx1"/>
              </a:solidFill>
              <a:effectLst/>
              <a:latin typeface="Arial" panose="020B0604020202020204" pitchFamily="34" charset="0"/>
            </a:endParaRPr>
          </a:p>
        </p:txBody>
      </p:sp>
      <p:sp>
        <p:nvSpPr>
          <p:cNvPr id="11" name="Rectangle 9">
            <a:extLst>
              <a:ext uri="{FF2B5EF4-FFF2-40B4-BE49-F238E27FC236}">
                <a16:creationId xmlns:a16="http://schemas.microsoft.com/office/drawing/2014/main" id="{707A4124-C9F8-F6FB-B133-8D5913B15C2D}"/>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200" b="0" i="0" u="none" strike="noStrike" cap="none" normalizeH="0" baseline="0" dirty="0">
                <a:ln>
                  <a:noFill/>
                </a:ln>
                <a:solidFill>
                  <a:schemeClr val="tx1"/>
                </a:solidFill>
                <a:effectLst/>
                <a:latin typeface="Arial" panose="020B0604020202020204" pitchFamily="34" charset="0"/>
              </a:rPr>
              <a:t>www.linkedin.com/in/</a:t>
            </a:r>
            <a:r>
              <a:rPr kumimoji="0" lang="nl-BE" altLang="nl-BE" sz="1000" b="0" i="0" u="none" strike="noStrike" cap="none" normalizeH="0" baseline="0" dirty="0">
                <a:ln>
                  <a:noFill/>
                </a:ln>
                <a:solidFill>
                  <a:schemeClr val="tx1"/>
                </a:solidFill>
                <a:effectLst/>
                <a:latin typeface="Arial" panose="020B0604020202020204" pitchFamily="34" charset="0"/>
              </a:rPr>
              <a:t>filotas-theodosiou</a:t>
            </a:r>
            <a:endParaRPr kumimoji="0" lang="nl-BE" altLang="nl-BE"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1800" b="0" i="0" u="none" strike="noStrike" cap="none" normalizeH="0" baseline="0" dirty="0">
                <a:ln>
                  <a:noFill/>
                </a:ln>
                <a:solidFill>
                  <a:schemeClr val="tx1"/>
                </a:solidFill>
                <a:effectLst/>
                <a:latin typeface="Arial" panose="020B0604020202020204" pitchFamily="34" charset="0"/>
              </a:rPr>
            </a:br>
            <a:endParaRPr kumimoji="0" lang="nl-BE" altLang="nl-BE" sz="1800" b="0" i="0" u="none" strike="noStrike" cap="none" normalizeH="0" baseline="0" dirty="0">
              <a:ln>
                <a:noFill/>
              </a:ln>
              <a:solidFill>
                <a:schemeClr val="tx1"/>
              </a:solidFill>
              <a:effectLst/>
              <a:latin typeface="Arial" panose="020B0604020202020204" pitchFamily="34" charset="0"/>
            </a:endParaRPr>
          </a:p>
        </p:txBody>
      </p:sp>
      <p:pic>
        <p:nvPicPr>
          <p:cNvPr id="1026" name="Picture 2" descr="Προεπισκόπηση εικόνας">
            <a:extLst>
              <a:ext uri="{FF2B5EF4-FFF2-40B4-BE49-F238E27FC236}">
                <a16:creationId xmlns:a16="http://schemas.microsoft.com/office/drawing/2014/main" id="{358B3064-FAAA-29F6-A5F4-4323C11EC8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3768" y="5360511"/>
            <a:ext cx="1567665" cy="1567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26462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5FA35-7739-2631-50BD-46EC88A85CCD}"/>
              </a:ext>
            </a:extLst>
          </p:cNvPr>
          <p:cNvSpPr>
            <a:spLocks noGrp="1"/>
          </p:cNvSpPr>
          <p:nvPr>
            <p:ph type="title"/>
          </p:nvPr>
        </p:nvSpPr>
        <p:spPr/>
        <p:txBody>
          <a:bodyPr/>
          <a:lstStyle/>
          <a:p>
            <a:r>
              <a:rPr lang="en-US" dirty="0"/>
              <a:t>Hallucinations</a:t>
            </a:r>
            <a:endParaRPr lang="nl-BE" dirty="0"/>
          </a:p>
        </p:txBody>
      </p:sp>
      <p:sp>
        <p:nvSpPr>
          <p:cNvPr id="4" name="TextBox 3">
            <a:extLst>
              <a:ext uri="{FF2B5EF4-FFF2-40B4-BE49-F238E27FC236}">
                <a16:creationId xmlns:a16="http://schemas.microsoft.com/office/drawing/2014/main" id="{181ECF63-772E-21A4-DCD2-A7900FEC16F5}"/>
              </a:ext>
            </a:extLst>
          </p:cNvPr>
          <p:cNvSpPr txBox="1"/>
          <p:nvPr/>
        </p:nvSpPr>
        <p:spPr>
          <a:xfrm>
            <a:off x="195166" y="1406430"/>
            <a:ext cx="7650599" cy="2246769"/>
          </a:xfrm>
          <a:prstGeom prst="rect">
            <a:avLst/>
          </a:prstGeom>
          <a:noFill/>
        </p:spPr>
        <p:txBody>
          <a:bodyPr wrap="square" rtlCol="0">
            <a:spAutoFit/>
          </a:bodyPr>
          <a:lstStyle/>
          <a:p>
            <a:r>
              <a:rPr lang="en-US" sz="2000" dirty="0"/>
              <a:t>The most important limitation of LLMs</a:t>
            </a:r>
          </a:p>
          <a:p>
            <a:endParaRPr lang="en-US" sz="2000" dirty="0"/>
          </a:p>
          <a:p>
            <a:r>
              <a:rPr lang="en-US" sz="2000" dirty="0"/>
              <a:t>Why LLMs Hallucinate? Simple: </a:t>
            </a:r>
            <a:r>
              <a:rPr lang="en-US" sz="2000" dirty="0">
                <a:solidFill>
                  <a:srgbClr val="FF0000"/>
                </a:solidFill>
              </a:rPr>
              <a:t>Its by design!!</a:t>
            </a:r>
          </a:p>
          <a:p>
            <a:pPr marL="285750" indent="-285750">
              <a:buFont typeface="Arial" panose="020B0604020202020204" pitchFamily="34" charset="0"/>
              <a:buChar char="•"/>
            </a:pPr>
            <a:r>
              <a:rPr lang="en-US" sz="2000" dirty="0"/>
              <a:t>Stochastic &amp; Autoregressive </a:t>
            </a:r>
          </a:p>
          <a:p>
            <a:pPr marL="285750" indent="-285750">
              <a:buFont typeface="Arial" panose="020B0604020202020204" pitchFamily="34" charset="0"/>
              <a:buChar char="•"/>
            </a:pPr>
            <a:r>
              <a:rPr lang="en-US" sz="2000" dirty="0"/>
              <a:t>Butterfly effect &amp; Error Propagation</a:t>
            </a:r>
          </a:p>
          <a:p>
            <a:pPr marL="285750" indent="-285750">
              <a:buFont typeface="Arial" panose="020B0604020202020204" pitchFamily="34" charset="0"/>
              <a:buChar char="•"/>
            </a:pPr>
            <a:r>
              <a:rPr lang="en-US" sz="2000" dirty="0"/>
              <a:t>No reasoning abilities</a:t>
            </a:r>
          </a:p>
          <a:p>
            <a:pPr marL="285750" indent="-285750">
              <a:buFont typeface="Arial" panose="020B0604020202020204" pitchFamily="34" charset="0"/>
              <a:buChar char="•"/>
            </a:pPr>
            <a:r>
              <a:rPr lang="en-US" sz="2000" dirty="0"/>
              <a:t>No understandings of “False Information”</a:t>
            </a:r>
          </a:p>
        </p:txBody>
      </p:sp>
      <p:pic>
        <p:nvPicPr>
          <p:cNvPr id="6" name="Picture 5">
            <a:extLst>
              <a:ext uri="{FF2B5EF4-FFF2-40B4-BE49-F238E27FC236}">
                <a16:creationId xmlns:a16="http://schemas.microsoft.com/office/drawing/2014/main" id="{5C67AB3B-477F-1A48-FA3C-CE704920736C}"/>
              </a:ext>
            </a:extLst>
          </p:cNvPr>
          <p:cNvPicPr>
            <a:picLocks noChangeAspect="1"/>
          </p:cNvPicPr>
          <p:nvPr/>
        </p:nvPicPr>
        <p:blipFill>
          <a:blip r:embed="rId3"/>
          <a:stretch>
            <a:fillRect/>
          </a:stretch>
        </p:blipFill>
        <p:spPr>
          <a:xfrm>
            <a:off x="5783813" y="684705"/>
            <a:ext cx="6107838" cy="2472394"/>
          </a:xfrm>
          <a:prstGeom prst="rect">
            <a:avLst/>
          </a:prstGeom>
        </p:spPr>
      </p:pic>
      <p:sp>
        <p:nvSpPr>
          <p:cNvPr id="8" name="TextBox 7">
            <a:extLst>
              <a:ext uri="{FF2B5EF4-FFF2-40B4-BE49-F238E27FC236}">
                <a16:creationId xmlns:a16="http://schemas.microsoft.com/office/drawing/2014/main" id="{50403184-00B3-9DA9-7AA2-24831A86FCB2}"/>
              </a:ext>
            </a:extLst>
          </p:cNvPr>
          <p:cNvSpPr txBox="1"/>
          <p:nvPr/>
        </p:nvSpPr>
        <p:spPr>
          <a:xfrm>
            <a:off x="218209" y="6411191"/>
            <a:ext cx="9570027" cy="253916"/>
          </a:xfrm>
          <a:prstGeom prst="rect">
            <a:avLst/>
          </a:prstGeom>
          <a:noFill/>
        </p:spPr>
        <p:txBody>
          <a:bodyPr wrap="square" rtlCol="0">
            <a:spAutoFit/>
          </a:bodyPr>
          <a:lstStyle/>
          <a:p>
            <a:r>
              <a:rPr lang="en-US" sz="1050" b="0" i="0" dirty="0" err="1">
                <a:solidFill>
                  <a:srgbClr val="222222"/>
                </a:solidFill>
                <a:effectLst/>
                <a:latin typeface="Arial" panose="020B0604020202020204" pitchFamily="34" charset="0"/>
              </a:rPr>
              <a:t>Romera</a:t>
            </a:r>
            <a:r>
              <a:rPr lang="en-US" sz="1050" b="0" i="0" dirty="0">
                <a:solidFill>
                  <a:srgbClr val="222222"/>
                </a:solidFill>
                <a:effectLst/>
                <a:latin typeface="Arial" panose="020B0604020202020204" pitchFamily="34" charset="0"/>
              </a:rPr>
              <a:t>-Paredes, Bernardino, et al. "Mathematical discoveries from program search with large language models." </a:t>
            </a:r>
            <a:r>
              <a:rPr lang="en-US" sz="1050" b="0" i="1" dirty="0">
                <a:solidFill>
                  <a:srgbClr val="222222"/>
                </a:solidFill>
                <a:effectLst/>
                <a:latin typeface="Arial" panose="020B0604020202020204" pitchFamily="34" charset="0"/>
              </a:rPr>
              <a:t>Nature</a:t>
            </a:r>
            <a:r>
              <a:rPr lang="en-US" sz="1050" b="0" i="0" dirty="0">
                <a:solidFill>
                  <a:srgbClr val="222222"/>
                </a:solidFill>
                <a:effectLst/>
                <a:latin typeface="Arial" panose="020B0604020202020204" pitchFamily="34" charset="0"/>
              </a:rPr>
              <a:t> (2023): 1-3.</a:t>
            </a:r>
            <a:endParaRPr lang="nl-BE" sz="1050" dirty="0"/>
          </a:p>
        </p:txBody>
      </p:sp>
      <p:sp>
        <p:nvSpPr>
          <p:cNvPr id="3" name="TextBox 2">
            <a:extLst>
              <a:ext uri="{FF2B5EF4-FFF2-40B4-BE49-F238E27FC236}">
                <a16:creationId xmlns:a16="http://schemas.microsoft.com/office/drawing/2014/main" id="{53C8DFC4-9273-F56B-2034-17667F812FD8}"/>
              </a:ext>
            </a:extLst>
          </p:cNvPr>
          <p:cNvSpPr txBox="1"/>
          <p:nvPr/>
        </p:nvSpPr>
        <p:spPr>
          <a:xfrm>
            <a:off x="381574" y="4304982"/>
            <a:ext cx="5507182" cy="1015663"/>
          </a:xfrm>
          <a:prstGeom prst="rect">
            <a:avLst/>
          </a:prstGeom>
          <a:noFill/>
        </p:spPr>
        <p:txBody>
          <a:bodyPr wrap="square" rtlCol="0">
            <a:spAutoFit/>
          </a:bodyPr>
          <a:lstStyle/>
          <a:p>
            <a:r>
              <a:rPr lang="en-US" sz="2000" dirty="0"/>
              <a:t>It’s a feature of LLMs not a bug.</a:t>
            </a:r>
          </a:p>
          <a:p>
            <a:r>
              <a:rPr lang="en-US" sz="2000" dirty="0"/>
              <a:t>Thus we look for external solutions!</a:t>
            </a:r>
          </a:p>
          <a:p>
            <a:r>
              <a:rPr lang="en-US" sz="2000" dirty="0"/>
              <a:t>(Or smarter architectures?!)</a:t>
            </a:r>
            <a:endParaRPr lang="nl-BE" sz="2000" dirty="0"/>
          </a:p>
        </p:txBody>
      </p:sp>
      <p:pic>
        <p:nvPicPr>
          <p:cNvPr id="5" name="Picture 2">
            <a:extLst>
              <a:ext uri="{FF2B5EF4-FFF2-40B4-BE49-F238E27FC236}">
                <a16:creationId xmlns:a16="http://schemas.microsoft.com/office/drawing/2014/main" id="{0FA65C11-1451-2FAB-2911-DE82AAB490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39374" y="3192542"/>
            <a:ext cx="5507181" cy="3240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38614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92D45-B708-472E-CE0C-9039405A9BC2}"/>
              </a:ext>
            </a:extLst>
          </p:cNvPr>
          <p:cNvSpPr>
            <a:spLocks noGrp="1"/>
          </p:cNvSpPr>
          <p:nvPr>
            <p:ph type="title"/>
          </p:nvPr>
        </p:nvSpPr>
        <p:spPr/>
        <p:txBody>
          <a:bodyPr/>
          <a:lstStyle/>
          <a:p>
            <a:r>
              <a:rPr lang="en-US" dirty="0"/>
              <a:t>Dealing with Hallucinations</a:t>
            </a:r>
            <a:endParaRPr lang="nl-BE" dirty="0"/>
          </a:p>
        </p:txBody>
      </p:sp>
      <p:sp>
        <p:nvSpPr>
          <p:cNvPr id="5" name="TextBox 4">
            <a:extLst>
              <a:ext uri="{FF2B5EF4-FFF2-40B4-BE49-F238E27FC236}">
                <a16:creationId xmlns:a16="http://schemas.microsoft.com/office/drawing/2014/main" id="{C8B5E4C2-4A0F-36BD-A29B-0BFBC64B5374}"/>
              </a:ext>
            </a:extLst>
          </p:cNvPr>
          <p:cNvSpPr txBox="1"/>
          <p:nvPr/>
        </p:nvSpPr>
        <p:spPr>
          <a:xfrm>
            <a:off x="0" y="1693719"/>
            <a:ext cx="8149362" cy="707886"/>
          </a:xfrm>
          <a:prstGeom prst="rect">
            <a:avLst/>
          </a:prstGeom>
          <a:noFill/>
        </p:spPr>
        <p:txBody>
          <a:bodyPr wrap="square" rtlCol="0">
            <a:spAutoFit/>
          </a:bodyPr>
          <a:lstStyle/>
          <a:p>
            <a:r>
              <a:rPr lang="en-US" sz="2000" dirty="0">
                <a:solidFill>
                  <a:srgbClr val="FF0000"/>
                </a:solidFill>
              </a:rPr>
              <a:t>Never trust their output!!</a:t>
            </a:r>
          </a:p>
          <a:p>
            <a:r>
              <a:rPr lang="en-US" sz="2000" dirty="0"/>
              <a:t>Always verify. And I mean ALWAYS!</a:t>
            </a:r>
            <a:endParaRPr lang="nl-BE" sz="2000" dirty="0"/>
          </a:p>
        </p:txBody>
      </p:sp>
      <p:pic>
        <p:nvPicPr>
          <p:cNvPr id="2050" name="Picture 2" descr="Δεν υπάρχει διαθέσιμη περιγραφή.">
            <a:extLst>
              <a:ext uri="{FF2B5EF4-FFF2-40B4-BE49-F238E27FC236}">
                <a16:creationId xmlns:a16="http://schemas.microsoft.com/office/drawing/2014/main" id="{66EA0524-AB62-F853-E2F5-1FDCAD083CD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940" b="12424"/>
          <a:stretch/>
        </p:blipFill>
        <p:spPr bwMode="auto">
          <a:xfrm>
            <a:off x="8833239" y="679509"/>
            <a:ext cx="3358761" cy="549898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08AA08A-8EAE-664E-8BA6-C55AC06956B4}"/>
              </a:ext>
            </a:extLst>
          </p:cNvPr>
          <p:cNvSpPr txBox="1"/>
          <p:nvPr/>
        </p:nvSpPr>
        <p:spPr>
          <a:xfrm>
            <a:off x="0" y="2672661"/>
            <a:ext cx="4457700" cy="3477875"/>
          </a:xfrm>
          <a:prstGeom prst="rect">
            <a:avLst/>
          </a:prstGeom>
          <a:noFill/>
        </p:spPr>
        <p:txBody>
          <a:bodyPr wrap="square" rtlCol="0">
            <a:spAutoFit/>
          </a:bodyPr>
          <a:lstStyle/>
          <a:p>
            <a:r>
              <a:rPr lang="en-US" sz="2000" dirty="0">
                <a:solidFill>
                  <a:srgbClr val="FF0000"/>
                </a:solidFill>
              </a:rPr>
              <a:t>Always be on the driving seat!</a:t>
            </a:r>
          </a:p>
          <a:p>
            <a:pPr marL="519113" lvl="1" indent="-290513">
              <a:buFont typeface="Arial" panose="020B0604020202020204" pitchFamily="34" charset="0"/>
              <a:buChar char="•"/>
            </a:pPr>
            <a:r>
              <a:rPr lang="en-US" sz="2000" dirty="0"/>
              <a:t>Provide background</a:t>
            </a:r>
          </a:p>
          <a:p>
            <a:pPr marL="228600" lvl="1"/>
            <a:r>
              <a:rPr lang="en-US" sz="2000" dirty="0"/>
              <a:t>    (Assume you are…)</a:t>
            </a:r>
          </a:p>
          <a:p>
            <a:pPr marL="519113" lvl="1" indent="-290513">
              <a:buFont typeface="Arial" panose="020B0604020202020204" pitchFamily="34" charset="0"/>
              <a:buChar char="•"/>
            </a:pPr>
            <a:endParaRPr lang="en-US" sz="2000" dirty="0"/>
          </a:p>
          <a:p>
            <a:pPr marL="519113" lvl="1" indent="-290513">
              <a:buFont typeface="Arial" panose="020B0604020202020204" pitchFamily="34" charset="0"/>
              <a:buChar char="•"/>
            </a:pPr>
            <a:r>
              <a:rPr lang="en-US" sz="2000" dirty="0"/>
              <a:t>Narrow their search space by providing structure and context</a:t>
            </a:r>
          </a:p>
          <a:p>
            <a:pPr marL="519113" lvl="1" indent="-290513">
              <a:buFont typeface="Arial" panose="020B0604020202020204" pitchFamily="34" charset="0"/>
              <a:buChar char="•"/>
            </a:pPr>
            <a:endParaRPr lang="en-US" sz="2000" dirty="0"/>
          </a:p>
          <a:p>
            <a:pPr marL="519113" lvl="1" indent="-290513">
              <a:buFont typeface="Arial" panose="020B0604020202020204" pitchFamily="34" charset="0"/>
              <a:buChar char="•"/>
            </a:pPr>
            <a:r>
              <a:rPr lang="en-US" sz="2000" dirty="0"/>
              <a:t>Force them to think step by step by expanding the discussion </a:t>
            </a:r>
          </a:p>
          <a:p>
            <a:pPr marL="519113" lvl="1" indent="-290513"/>
            <a:endParaRPr lang="en-US" sz="2000" dirty="0"/>
          </a:p>
          <a:p>
            <a:pPr marL="519113" lvl="1" indent="-290513">
              <a:buFont typeface="Arial" panose="020B0604020202020204" pitchFamily="34" charset="0"/>
              <a:buChar char="•"/>
            </a:pPr>
            <a:r>
              <a:rPr lang="en-US" sz="2000" dirty="0"/>
              <a:t>Iterate over and over</a:t>
            </a:r>
            <a:endParaRPr lang="nl-BE" sz="2000" dirty="0"/>
          </a:p>
        </p:txBody>
      </p:sp>
      <p:pic>
        <p:nvPicPr>
          <p:cNvPr id="11" name="Picture 10">
            <a:extLst>
              <a:ext uri="{FF2B5EF4-FFF2-40B4-BE49-F238E27FC236}">
                <a16:creationId xmlns:a16="http://schemas.microsoft.com/office/drawing/2014/main" id="{C27DDCD3-181C-5EBA-AEBF-CC469BC3BBD8}"/>
              </a:ext>
            </a:extLst>
          </p:cNvPr>
          <p:cNvPicPr>
            <a:picLocks noChangeAspect="1"/>
          </p:cNvPicPr>
          <p:nvPr/>
        </p:nvPicPr>
        <p:blipFill>
          <a:blip r:embed="rId4"/>
          <a:stretch>
            <a:fillRect/>
          </a:stretch>
        </p:blipFill>
        <p:spPr>
          <a:xfrm>
            <a:off x="4427836" y="2047662"/>
            <a:ext cx="4405403" cy="3258217"/>
          </a:xfrm>
          <a:prstGeom prst="rect">
            <a:avLst/>
          </a:prstGeom>
        </p:spPr>
      </p:pic>
    </p:spTree>
    <p:extLst>
      <p:ext uri="{BB962C8B-B14F-4D97-AF65-F5344CB8AC3E}">
        <p14:creationId xmlns:p14="http://schemas.microsoft.com/office/powerpoint/2010/main" val="22589503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3952B-2F47-FFF8-1E6E-FE82A469C955}"/>
              </a:ext>
            </a:extLst>
          </p:cNvPr>
          <p:cNvSpPr>
            <a:spLocks noGrp="1"/>
          </p:cNvSpPr>
          <p:nvPr>
            <p:ph type="title"/>
          </p:nvPr>
        </p:nvSpPr>
        <p:spPr/>
        <p:txBody>
          <a:bodyPr/>
          <a:lstStyle/>
          <a:p>
            <a:r>
              <a:rPr lang="en-US" dirty="0"/>
              <a:t>Align with your preferences!</a:t>
            </a:r>
            <a:endParaRPr lang="nl-BE" dirty="0"/>
          </a:p>
        </p:txBody>
      </p:sp>
      <p:pic>
        <p:nvPicPr>
          <p:cNvPr id="3074" name="Picture 2" descr="Big Bang Theory casts Sheldon Cooper's older brother | The Independent |  The Independent">
            <a:extLst>
              <a:ext uri="{FF2B5EF4-FFF2-40B4-BE49-F238E27FC236}">
                <a16:creationId xmlns:a16="http://schemas.microsoft.com/office/drawing/2014/main" id="{2BD925D6-FD42-0E8A-25FB-3B7895826F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973" y="3564519"/>
            <a:ext cx="4581233" cy="257694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FD79FFF-7514-D5F3-E0D2-E29D4290C623}"/>
              </a:ext>
            </a:extLst>
          </p:cNvPr>
          <p:cNvSpPr txBox="1"/>
          <p:nvPr/>
        </p:nvSpPr>
        <p:spPr>
          <a:xfrm>
            <a:off x="152974" y="1354490"/>
            <a:ext cx="4581232" cy="1938992"/>
          </a:xfrm>
          <a:prstGeom prst="rect">
            <a:avLst/>
          </a:prstGeom>
          <a:noFill/>
        </p:spPr>
        <p:txBody>
          <a:bodyPr wrap="square" rtlCol="0">
            <a:spAutoFit/>
          </a:bodyPr>
          <a:lstStyle/>
          <a:p>
            <a:r>
              <a:rPr lang="en-US" sz="2000" dirty="0"/>
              <a:t>Do not assume they read your mind!</a:t>
            </a:r>
          </a:p>
          <a:p>
            <a:pPr marL="285750" indent="-285750">
              <a:buFont typeface="Arial" panose="020B0604020202020204" pitchFamily="34" charset="0"/>
              <a:buChar char="•"/>
            </a:pPr>
            <a:r>
              <a:rPr lang="en-US" sz="2000" dirty="0"/>
              <a:t>They don’t have “common sense”</a:t>
            </a:r>
          </a:p>
          <a:p>
            <a:pPr marL="285750" indent="-285750">
              <a:buFont typeface="Arial" panose="020B0604020202020204" pitchFamily="34" charset="0"/>
              <a:buChar char="•"/>
            </a:pPr>
            <a:r>
              <a:rPr lang="en-US" sz="2000" dirty="0"/>
              <a:t>They don’t know your background</a:t>
            </a:r>
          </a:p>
          <a:p>
            <a:pPr marL="285750" indent="-285750">
              <a:buFont typeface="Arial" panose="020B0604020202020204" pitchFamily="34" charset="0"/>
              <a:buChar char="•"/>
            </a:pPr>
            <a:r>
              <a:rPr lang="en-US" sz="2000" dirty="0"/>
              <a:t>They don’t know your style</a:t>
            </a:r>
          </a:p>
          <a:p>
            <a:pPr marL="285750" indent="-285750">
              <a:buFont typeface="Arial" panose="020B0604020202020204" pitchFamily="34" charset="0"/>
              <a:buChar char="•"/>
            </a:pPr>
            <a:endParaRPr lang="en-US" sz="2000" dirty="0"/>
          </a:p>
          <a:p>
            <a:r>
              <a:rPr lang="en-US" sz="2000" dirty="0">
                <a:solidFill>
                  <a:srgbClr val="FF0000"/>
                </a:solidFill>
              </a:rPr>
              <a:t>Be specific</a:t>
            </a:r>
            <a:r>
              <a:rPr lang="nl-BE" sz="2000" dirty="0">
                <a:solidFill>
                  <a:srgbClr val="FF0000"/>
                </a:solidFill>
              </a:rPr>
              <a:t>. </a:t>
            </a:r>
          </a:p>
        </p:txBody>
      </p:sp>
      <p:pic>
        <p:nvPicPr>
          <p:cNvPr id="3" name="Picture 2">
            <a:extLst>
              <a:ext uri="{FF2B5EF4-FFF2-40B4-BE49-F238E27FC236}">
                <a16:creationId xmlns:a16="http://schemas.microsoft.com/office/drawing/2014/main" id="{A5748991-0672-F3D9-E041-7165386A2ECB}"/>
              </a:ext>
            </a:extLst>
          </p:cNvPr>
          <p:cNvPicPr>
            <a:picLocks noChangeAspect="1"/>
          </p:cNvPicPr>
          <p:nvPr/>
        </p:nvPicPr>
        <p:blipFill>
          <a:blip r:embed="rId4"/>
          <a:stretch>
            <a:fillRect/>
          </a:stretch>
        </p:blipFill>
        <p:spPr>
          <a:xfrm>
            <a:off x="7625962" y="820686"/>
            <a:ext cx="3637769" cy="649601"/>
          </a:xfrm>
          <a:prstGeom prst="rect">
            <a:avLst/>
          </a:prstGeom>
        </p:spPr>
      </p:pic>
      <p:pic>
        <p:nvPicPr>
          <p:cNvPr id="4" name="Picture 3">
            <a:extLst>
              <a:ext uri="{FF2B5EF4-FFF2-40B4-BE49-F238E27FC236}">
                <a16:creationId xmlns:a16="http://schemas.microsoft.com/office/drawing/2014/main" id="{9AC6159B-3BD6-25A0-9941-2DC21D652292}"/>
              </a:ext>
            </a:extLst>
          </p:cNvPr>
          <p:cNvPicPr>
            <a:picLocks noChangeAspect="1"/>
          </p:cNvPicPr>
          <p:nvPr/>
        </p:nvPicPr>
        <p:blipFill>
          <a:blip r:embed="rId5"/>
          <a:stretch>
            <a:fillRect/>
          </a:stretch>
        </p:blipFill>
        <p:spPr>
          <a:xfrm>
            <a:off x="7157545" y="1749400"/>
            <a:ext cx="5034455" cy="4362365"/>
          </a:xfrm>
          <a:prstGeom prst="rect">
            <a:avLst/>
          </a:prstGeom>
        </p:spPr>
      </p:pic>
    </p:spTree>
    <p:extLst>
      <p:ext uri="{BB962C8B-B14F-4D97-AF65-F5344CB8AC3E}">
        <p14:creationId xmlns:p14="http://schemas.microsoft.com/office/powerpoint/2010/main" val="3717018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39321-CBE7-4473-8D19-7D536C9AD781}"/>
              </a:ext>
            </a:extLst>
          </p:cNvPr>
          <p:cNvSpPr>
            <a:spLocks noGrp="1"/>
          </p:cNvSpPr>
          <p:nvPr>
            <p:ph type="title"/>
          </p:nvPr>
        </p:nvSpPr>
        <p:spPr/>
        <p:txBody>
          <a:bodyPr/>
          <a:lstStyle/>
          <a:p>
            <a:r>
              <a:rPr lang="en-US" dirty="0"/>
              <a:t>Prompt Engineering!</a:t>
            </a:r>
            <a:endParaRPr lang="nl-BE" dirty="0"/>
          </a:p>
        </p:txBody>
      </p:sp>
      <p:sp>
        <p:nvSpPr>
          <p:cNvPr id="4" name="TextBox 3">
            <a:extLst>
              <a:ext uri="{FF2B5EF4-FFF2-40B4-BE49-F238E27FC236}">
                <a16:creationId xmlns:a16="http://schemas.microsoft.com/office/drawing/2014/main" id="{EA3DC2DD-80D4-B210-3E91-B9B18EB37977}"/>
              </a:ext>
            </a:extLst>
          </p:cNvPr>
          <p:cNvSpPr txBox="1"/>
          <p:nvPr/>
        </p:nvSpPr>
        <p:spPr>
          <a:xfrm>
            <a:off x="7500" y="2144984"/>
            <a:ext cx="5780237" cy="2862322"/>
          </a:xfrm>
          <a:prstGeom prst="rect">
            <a:avLst/>
          </a:prstGeom>
          <a:noFill/>
        </p:spPr>
        <p:txBody>
          <a:bodyPr wrap="square" rtlCol="0">
            <a:spAutoFit/>
          </a:bodyPr>
          <a:lstStyle/>
          <a:p>
            <a:r>
              <a:rPr lang="en-US" sz="2000" dirty="0">
                <a:solidFill>
                  <a:srgbClr val="FF0000"/>
                </a:solidFill>
              </a:rPr>
              <a:t>Adjust your prompt to optimize the output!</a:t>
            </a:r>
          </a:p>
          <a:p>
            <a:endParaRPr lang="en-US" sz="2000" dirty="0"/>
          </a:p>
          <a:p>
            <a:pPr marL="342900" indent="-342900">
              <a:buAutoNum type="arabicParenR"/>
            </a:pPr>
            <a:r>
              <a:rPr lang="en-US" sz="2000" dirty="0"/>
              <a:t>Write Clear Instructions </a:t>
            </a:r>
          </a:p>
          <a:p>
            <a:pPr marL="342900" indent="-342900">
              <a:buAutoNum type="arabicParenR"/>
            </a:pPr>
            <a:r>
              <a:rPr lang="en-US" sz="2000" dirty="0"/>
              <a:t>Adapt a persona to define context</a:t>
            </a:r>
          </a:p>
          <a:p>
            <a:pPr marL="342900" indent="-342900">
              <a:buAutoNum type="arabicParenR"/>
            </a:pPr>
            <a:r>
              <a:rPr lang="en-US" sz="2000" dirty="0"/>
              <a:t>Specify the steps that will be used to solve the task</a:t>
            </a:r>
          </a:p>
          <a:p>
            <a:pPr marL="342900" indent="-342900">
              <a:buAutoNum type="arabicParenR"/>
            </a:pPr>
            <a:r>
              <a:rPr lang="en-US" sz="2000" dirty="0"/>
              <a:t>Use Prompting Methodologies</a:t>
            </a:r>
          </a:p>
          <a:p>
            <a:pPr marL="742950" lvl="1" indent="-285750">
              <a:buFontTx/>
              <a:buChar char="-"/>
            </a:pPr>
            <a:r>
              <a:rPr lang="en-US" sz="2000" dirty="0"/>
              <a:t>Chain of Though (Think step by step)</a:t>
            </a:r>
          </a:p>
          <a:p>
            <a:pPr marL="742950" lvl="1" indent="-285750">
              <a:buFontTx/>
              <a:buChar char="-"/>
            </a:pPr>
            <a:r>
              <a:rPr lang="en-US" sz="2000" dirty="0"/>
              <a:t>Tree of Though (Self-Evaluation &amp; Correction)</a:t>
            </a:r>
          </a:p>
          <a:p>
            <a:pPr marL="742950" lvl="1" indent="-285750">
              <a:buFontTx/>
              <a:buChar char="-"/>
            </a:pPr>
            <a:endParaRPr lang="en-US" sz="2000" dirty="0"/>
          </a:p>
        </p:txBody>
      </p:sp>
      <p:sp>
        <p:nvSpPr>
          <p:cNvPr id="5" name="TextBox 4">
            <a:extLst>
              <a:ext uri="{FF2B5EF4-FFF2-40B4-BE49-F238E27FC236}">
                <a16:creationId xmlns:a16="http://schemas.microsoft.com/office/drawing/2014/main" id="{A9CE47BD-A655-0B45-6872-F8A83D3BB0B2}"/>
              </a:ext>
            </a:extLst>
          </p:cNvPr>
          <p:cNvSpPr txBox="1"/>
          <p:nvPr/>
        </p:nvSpPr>
        <p:spPr>
          <a:xfrm>
            <a:off x="5787737" y="855731"/>
            <a:ext cx="6483928" cy="1477328"/>
          </a:xfrm>
          <a:prstGeom prst="rect">
            <a:avLst/>
          </a:prstGeom>
          <a:noFill/>
        </p:spPr>
        <p:txBody>
          <a:bodyPr wrap="square" rtlCol="0">
            <a:spAutoFit/>
          </a:bodyPr>
          <a:lstStyle/>
          <a:p>
            <a:pPr marL="285750" indent="-285750">
              <a:buFont typeface="Arial" panose="020B0604020202020204" pitchFamily="34" charset="0"/>
              <a:buChar char="•"/>
            </a:pPr>
            <a:r>
              <a:rPr lang="en-US" dirty="0"/>
              <a:t>How do I add numbers in Excel?</a:t>
            </a:r>
          </a:p>
          <a:p>
            <a:endParaRPr lang="en-US" dirty="0"/>
          </a:p>
          <a:p>
            <a:pPr marL="285750" indent="-285750">
              <a:buFont typeface="Arial" panose="020B0604020202020204" pitchFamily="34" charset="0"/>
              <a:buChar char="•"/>
            </a:pPr>
            <a:r>
              <a:rPr lang="en-US" b="0" i="0" dirty="0">
                <a:effectLst/>
              </a:rPr>
              <a:t>How do I add up a row of dollar amounts in Excel? I want to do this automatically for a whole sheet of rows with all the totals ending up on the right in a column called "Total".</a:t>
            </a:r>
            <a:endParaRPr lang="nl-BE" dirty="0"/>
          </a:p>
        </p:txBody>
      </p:sp>
      <p:sp>
        <p:nvSpPr>
          <p:cNvPr id="6" name="TextBox 5">
            <a:extLst>
              <a:ext uri="{FF2B5EF4-FFF2-40B4-BE49-F238E27FC236}">
                <a16:creationId xmlns:a16="http://schemas.microsoft.com/office/drawing/2014/main" id="{2E6BA63E-6DCB-650B-4475-914A13A9F37C}"/>
              </a:ext>
            </a:extLst>
          </p:cNvPr>
          <p:cNvSpPr txBox="1"/>
          <p:nvPr/>
        </p:nvSpPr>
        <p:spPr>
          <a:xfrm>
            <a:off x="5787737" y="2690336"/>
            <a:ext cx="6483928" cy="1477328"/>
          </a:xfrm>
          <a:prstGeom prst="rect">
            <a:avLst/>
          </a:prstGeom>
          <a:noFill/>
        </p:spPr>
        <p:txBody>
          <a:bodyPr wrap="square" rtlCol="0">
            <a:spAutoFit/>
          </a:bodyPr>
          <a:lstStyle/>
          <a:p>
            <a:r>
              <a:rPr lang="en-US" dirty="0"/>
              <a:t>Discuss the challenges faced by startups?</a:t>
            </a:r>
          </a:p>
          <a:p>
            <a:endParaRPr lang="en-US" dirty="0"/>
          </a:p>
          <a:p>
            <a:r>
              <a:rPr lang="en-US" dirty="0"/>
              <a:t>Imagine you are a successful entrepreneur. Describe three common challenges faced by startups and offer practical solutions based on your experience.</a:t>
            </a:r>
            <a:endParaRPr lang="nl-BE" dirty="0"/>
          </a:p>
        </p:txBody>
      </p:sp>
      <p:sp>
        <p:nvSpPr>
          <p:cNvPr id="9" name="TextBox 8">
            <a:extLst>
              <a:ext uri="{FF2B5EF4-FFF2-40B4-BE49-F238E27FC236}">
                <a16:creationId xmlns:a16="http://schemas.microsoft.com/office/drawing/2014/main" id="{99799BC8-B7E2-AAA6-E5D5-B96F80B3169D}"/>
              </a:ext>
            </a:extLst>
          </p:cNvPr>
          <p:cNvSpPr txBox="1"/>
          <p:nvPr/>
        </p:nvSpPr>
        <p:spPr>
          <a:xfrm>
            <a:off x="155864" y="6350169"/>
            <a:ext cx="10515599" cy="507831"/>
          </a:xfrm>
          <a:prstGeom prst="rect">
            <a:avLst/>
          </a:prstGeom>
          <a:noFill/>
        </p:spPr>
        <p:txBody>
          <a:bodyPr wrap="square" rtlCol="0">
            <a:spAutoFit/>
          </a:bodyPr>
          <a:lstStyle/>
          <a:p>
            <a:r>
              <a:rPr lang="en-US" sz="900" b="0" i="0" dirty="0">
                <a:solidFill>
                  <a:srgbClr val="222222"/>
                </a:solidFill>
                <a:effectLst/>
                <a:latin typeface="Arial" panose="020B0604020202020204" pitchFamily="34" charset="0"/>
              </a:rPr>
              <a:t>https://platform.openai.com/docs/guides/prompt-engineering/strategy-write-clear-instructions</a:t>
            </a:r>
          </a:p>
          <a:p>
            <a:r>
              <a:rPr lang="en-US" sz="900" b="0" i="0" dirty="0">
                <a:solidFill>
                  <a:srgbClr val="222222"/>
                </a:solidFill>
                <a:effectLst/>
                <a:latin typeface="Arial" panose="020B0604020202020204" pitchFamily="34" charset="0"/>
              </a:rPr>
              <a:t>Yao, </a:t>
            </a:r>
            <a:r>
              <a:rPr lang="en-US" sz="900" b="0" i="0" dirty="0" err="1">
                <a:solidFill>
                  <a:srgbClr val="222222"/>
                </a:solidFill>
                <a:effectLst/>
                <a:latin typeface="Arial" panose="020B0604020202020204" pitchFamily="34" charset="0"/>
              </a:rPr>
              <a:t>Shunyu</a:t>
            </a:r>
            <a:r>
              <a:rPr lang="en-US" sz="900" b="0" i="0" dirty="0">
                <a:solidFill>
                  <a:srgbClr val="222222"/>
                </a:solidFill>
                <a:effectLst/>
                <a:latin typeface="Arial" panose="020B0604020202020204" pitchFamily="34" charset="0"/>
              </a:rPr>
              <a:t>, et al. "Tree of thoughts: Deliberate problem solving with large language models." </a:t>
            </a:r>
            <a:r>
              <a:rPr lang="en-US" sz="900" b="0" i="1" dirty="0" err="1">
                <a:solidFill>
                  <a:srgbClr val="222222"/>
                </a:solidFill>
                <a:effectLst/>
                <a:latin typeface="Arial" panose="020B0604020202020204" pitchFamily="34" charset="0"/>
              </a:rPr>
              <a:t>arXiv</a:t>
            </a:r>
            <a:r>
              <a:rPr lang="en-US" sz="900" b="0" i="1" dirty="0">
                <a:solidFill>
                  <a:srgbClr val="222222"/>
                </a:solidFill>
                <a:effectLst/>
                <a:latin typeface="Arial" panose="020B0604020202020204" pitchFamily="34" charset="0"/>
              </a:rPr>
              <a:t> preprint arXiv:2305.10601</a:t>
            </a:r>
            <a:r>
              <a:rPr lang="en-US" sz="900" b="0" i="0" dirty="0">
                <a:solidFill>
                  <a:srgbClr val="222222"/>
                </a:solidFill>
                <a:effectLst/>
                <a:latin typeface="Arial" panose="020B0604020202020204" pitchFamily="34" charset="0"/>
              </a:rPr>
              <a:t> (2023).</a:t>
            </a:r>
          </a:p>
          <a:p>
            <a:r>
              <a:rPr lang="en-US" sz="900" b="0" i="0" dirty="0">
                <a:solidFill>
                  <a:srgbClr val="222222"/>
                </a:solidFill>
                <a:effectLst/>
                <a:latin typeface="Arial" panose="020B0604020202020204" pitchFamily="34" charset="0"/>
              </a:rPr>
              <a:t>Wei, Jason, et al. "Chain-of-thought prompting elicits reasoning in large language models." </a:t>
            </a:r>
            <a:r>
              <a:rPr lang="en-US" sz="900" b="0" i="1" dirty="0">
                <a:solidFill>
                  <a:srgbClr val="222222"/>
                </a:solidFill>
                <a:effectLst/>
                <a:latin typeface="Arial" panose="020B0604020202020204" pitchFamily="34" charset="0"/>
              </a:rPr>
              <a:t>Advances in Neural Information Processing Systems</a:t>
            </a:r>
            <a:r>
              <a:rPr lang="en-US" sz="900" b="0" i="0" dirty="0">
                <a:solidFill>
                  <a:srgbClr val="222222"/>
                </a:solidFill>
                <a:effectLst/>
                <a:latin typeface="Arial" panose="020B0604020202020204" pitchFamily="34" charset="0"/>
              </a:rPr>
              <a:t> 35 (2022): 24824-24837.</a:t>
            </a:r>
            <a:endParaRPr lang="nl-BE" sz="900" dirty="0"/>
          </a:p>
        </p:txBody>
      </p:sp>
      <p:pic>
        <p:nvPicPr>
          <p:cNvPr id="7" name="Graphic 6" descr="Thumbs Down with solid fill">
            <a:extLst>
              <a:ext uri="{FF2B5EF4-FFF2-40B4-BE49-F238E27FC236}">
                <a16:creationId xmlns:a16="http://schemas.microsoft.com/office/drawing/2014/main" id="{2FF6AC0E-5FF4-E2FE-2F28-DBE80179902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207062" y="855731"/>
            <a:ext cx="457200" cy="457200"/>
          </a:xfrm>
          <a:prstGeom prst="rect">
            <a:avLst/>
          </a:prstGeom>
        </p:spPr>
      </p:pic>
      <p:pic>
        <p:nvPicPr>
          <p:cNvPr id="11" name="Graphic 10" descr="Thumbs up sign with solid fill">
            <a:extLst>
              <a:ext uri="{FF2B5EF4-FFF2-40B4-BE49-F238E27FC236}">
                <a16:creationId xmlns:a16="http://schemas.microsoft.com/office/drawing/2014/main" id="{49AA2D07-FDD9-736B-7D5B-369EFF20E88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0397" y="1875858"/>
            <a:ext cx="457201" cy="457201"/>
          </a:xfrm>
          <a:prstGeom prst="rect">
            <a:avLst/>
          </a:prstGeom>
        </p:spPr>
      </p:pic>
      <p:pic>
        <p:nvPicPr>
          <p:cNvPr id="12" name="Graphic 11" descr="Thumbs Down with solid fill">
            <a:extLst>
              <a:ext uri="{FF2B5EF4-FFF2-40B4-BE49-F238E27FC236}">
                <a16:creationId xmlns:a16="http://schemas.microsoft.com/office/drawing/2014/main" id="{BE05B092-2ACA-2ED0-DF12-A00C1AAE48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48344" y="2672214"/>
            <a:ext cx="457200" cy="457200"/>
          </a:xfrm>
          <a:prstGeom prst="rect">
            <a:avLst/>
          </a:prstGeom>
        </p:spPr>
      </p:pic>
      <p:pic>
        <p:nvPicPr>
          <p:cNvPr id="13" name="Graphic 12" descr="Thumbs up sign with solid fill">
            <a:extLst>
              <a:ext uri="{FF2B5EF4-FFF2-40B4-BE49-F238E27FC236}">
                <a16:creationId xmlns:a16="http://schemas.microsoft.com/office/drawing/2014/main" id="{751FA6A7-0E55-30CF-ED1A-EC85BF56659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539440" y="3710463"/>
            <a:ext cx="457201" cy="457201"/>
          </a:xfrm>
          <a:prstGeom prst="rect">
            <a:avLst/>
          </a:prstGeom>
        </p:spPr>
      </p:pic>
      <p:sp>
        <p:nvSpPr>
          <p:cNvPr id="3" name="TextBox 2">
            <a:extLst>
              <a:ext uri="{FF2B5EF4-FFF2-40B4-BE49-F238E27FC236}">
                <a16:creationId xmlns:a16="http://schemas.microsoft.com/office/drawing/2014/main" id="{38166648-3DD0-9002-3ACF-B8AD4A966F66}"/>
              </a:ext>
            </a:extLst>
          </p:cNvPr>
          <p:cNvSpPr txBox="1"/>
          <p:nvPr/>
        </p:nvSpPr>
        <p:spPr>
          <a:xfrm>
            <a:off x="5787737" y="4582085"/>
            <a:ext cx="6404263" cy="1200329"/>
          </a:xfrm>
          <a:prstGeom prst="rect">
            <a:avLst/>
          </a:prstGeom>
          <a:noFill/>
        </p:spPr>
        <p:txBody>
          <a:bodyPr wrap="square">
            <a:spAutoFit/>
          </a:bodyPr>
          <a:lstStyle/>
          <a:p>
            <a:r>
              <a:rPr lang="nl-BE" dirty="0"/>
              <a:t>Step 1) </a:t>
            </a:r>
            <a:r>
              <a:rPr lang="nl-BE" dirty="0" err="1"/>
              <a:t>Summarize</a:t>
            </a:r>
            <a:r>
              <a:rPr lang="nl-BE" dirty="0"/>
              <a:t> </a:t>
            </a:r>
            <a:r>
              <a:rPr lang="nl-BE" dirty="0" err="1"/>
              <a:t>the</a:t>
            </a:r>
            <a:r>
              <a:rPr lang="nl-BE" dirty="0"/>
              <a:t> code on </a:t>
            </a:r>
            <a:r>
              <a:rPr lang="nl-BE" dirty="0" err="1"/>
              <a:t>an</a:t>
            </a:r>
            <a:r>
              <a:rPr lang="nl-BE" dirty="0"/>
              <a:t> abstract level</a:t>
            </a:r>
          </a:p>
          <a:p>
            <a:r>
              <a:rPr lang="nl-BE" dirty="0"/>
              <a:t>Step 2) Break </a:t>
            </a:r>
            <a:r>
              <a:rPr lang="nl-BE" dirty="0" err="1"/>
              <a:t>the</a:t>
            </a:r>
            <a:r>
              <a:rPr lang="nl-BE" dirty="0"/>
              <a:t> code </a:t>
            </a:r>
            <a:r>
              <a:rPr lang="nl-BE" dirty="0" err="1"/>
              <a:t>into</a:t>
            </a:r>
            <a:r>
              <a:rPr lang="nl-BE" dirty="0"/>
              <a:t> </a:t>
            </a:r>
            <a:r>
              <a:rPr lang="nl-BE" dirty="0" err="1"/>
              <a:t>chunks</a:t>
            </a:r>
            <a:r>
              <a:rPr lang="nl-BE" dirty="0"/>
              <a:t> </a:t>
            </a:r>
            <a:r>
              <a:rPr lang="nl-BE" dirty="0" err="1"/>
              <a:t>and</a:t>
            </a:r>
            <a:r>
              <a:rPr lang="nl-BE" dirty="0"/>
              <a:t> </a:t>
            </a:r>
            <a:r>
              <a:rPr lang="nl-BE" dirty="0" err="1"/>
              <a:t>describe</a:t>
            </a:r>
            <a:r>
              <a:rPr lang="nl-BE" dirty="0"/>
              <a:t> </a:t>
            </a:r>
            <a:r>
              <a:rPr lang="nl-BE" dirty="0" err="1"/>
              <a:t>each</a:t>
            </a:r>
            <a:r>
              <a:rPr lang="nl-BE" dirty="0"/>
              <a:t> </a:t>
            </a:r>
            <a:r>
              <a:rPr lang="nl-BE" dirty="0" err="1"/>
              <a:t>chunk</a:t>
            </a:r>
            <a:endParaRPr lang="nl-BE" dirty="0"/>
          </a:p>
          <a:p>
            <a:r>
              <a:rPr lang="nl-BE" dirty="0"/>
              <a:t>Step 3) Translate </a:t>
            </a:r>
            <a:r>
              <a:rPr lang="nl-BE" dirty="0" err="1"/>
              <a:t>each</a:t>
            </a:r>
            <a:r>
              <a:rPr lang="nl-BE" dirty="0"/>
              <a:t> </a:t>
            </a:r>
            <a:r>
              <a:rPr lang="nl-BE" dirty="0" err="1"/>
              <a:t>chunk</a:t>
            </a:r>
            <a:r>
              <a:rPr lang="nl-BE" dirty="0"/>
              <a:t> </a:t>
            </a:r>
            <a:r>
              <a:rPr lang="nl-BE" dirty="0" err="1"/>
              <a:t>from</a:t>
            </a:r>
            <a:r>
              <a:rPr lang="nl-BE" dirty="0"/>
              <a:t> R </a:t>
            </a:r>
            <a:r>
              <a:rPr lang="nl-BE" dirty="0" err="1"/>
              <a:t>to</a:t>
            </a:r>
            <a:r>
              <a:rPr lang="nl-BE" dirty="0"/>
              <a:t> Python. It is </a:t>
            </a:r>
            <a:r>
              <a:rPr lang="nl-BE" dirty="0" err="1"/>
              <a:t>not</a:t>
            </a:r>
            <a:r>
              <a:rPr lang="nl-BE" dirty="0"/>
              <a:t> </a:t>
            </a:r>
            <a:r>
              <a:rPr lang="nl-BE" dirty="0" err="1"/>
              <a:t>neccessary</a:t>
            </a:r>
            <a:r>
              <a:rPr lang="nl-BE" dirty="0"/>
              <a:t> </a:t>
            </a:r>
            <a:r>
              <a:rPr lang="nl-BE" dirty="0" err="1"/>
              <a:t>to</a:t>
            </a:r>
            <a:r>
              <a:rPr lang="nl-BE" dirty="0"/>
              <a:t> do </a:t>
            </a:r>
            <a:r>
              <a:rPr lang="nl-BE" dirty="0" err="1"/>
              <a:t>it</a:t>
            </a:r>
            <a:r>
              <a:rPr lang="nl-BE" dirty="0"/>
              <a:t> line </a:t>
            </a:r>
            <a:r>
              <a:rPr lang="nl-BE" dirty="0" err="1"/>
              <a:t>by</a:t>
            </a:r>
            <a:r>
              <a:rPr lang="nl-BE" dirty="0"/>
              <a:t> line as </a:t>
            </a:r>
            <a:r>
              <a:rPr lang="nl-BE" dirty="0" err="1"/>
              <a:t>soon</a:t>
            </a:r>
            <a:r>
              <a:rPr lang="nl-BE" dirty="0"/>
              <a:t> as </a:t>
            </a:r>
            <a:r>
              <a:rPr lang="nl-BE" dirty="0" err="1"/>
              <a:t>the</a:t>
            </a:r>
            <a:r>
              <a:rPr lang="nl-BE" dirty="0"/>
              <a:t> output is </a:t>
            </a:r>
            <a:r>
              <a:rPr lang="nl-BE" dirty="0" err="1"/>
              <a:t>similar</a:t>
            </a:r>
            <a:endParaRPr lang="nl-BE" dirty="0"/>
          </a:p>
        </p:txBody>
      </p:sp>
    </p:spTree>
    <p:extLst>
      <p:ext uri="{BB962C8B-B14F-4D97-AF65-F5344CB8AC3E}">
        <p14:creationId xmlns:p14="http://schemas.microsoft.com/office/powerpoint/2010/main" val="29059134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9CCE3-CB20-7025-55D5-AAA64A22D9DC}"/>
              </a:ext>
            </a:extLst>
          </p:cNvPr>
          <p:cNvSpPr>
            <a:spLocks noGrp="1"/>
          </p:cNvSpPr>
          <p:nvPr>
            <p:ph type="ctrTitle"/>
          </p:nvPr>
        </p:nvSpPr>
        <p:spPr>
          <a:xfrm>
            <a:off x="217437" y="3140740"/>
            <a:ext cx="11757125" cy="1330216"/>
          </a:xfrm>
        </p:spPr>
        <p:txBody>
          <a:bodyPr>
            <a:normAutofit/>
          </a:bodyPr>
          <a:lstStyle/>
          <a:p>
            <a:r>
              <a:rPr lang="en-US" dirty="0"/>
              <a:t>Wrapping up!</a:t>
            </a:r>
            <a:endParaRPr lang="nl-BE" dirty="0"/>
          </a:p>
        </p:txBody>
      </p:sp>
      <p:grpSp>
        <p:nvGrpSpPr>
          <p:cNvPr id="22" name="Google Shape;2576;p48">
            <a:extLst>
              <a:ext uri="{FF2B5EF4-FFF2-40B4-BE49-F238E27FC236}">
                <a16:creationId xmlns:a16="http://schemas.microsoft.com/office/drawing/2014/main" id="{50AE3F81-3CE5-7F12-4F3F-5F1BC62D6E7C}"/>
              </a:ext>
            </a:extLst>
          </p:cNvPr>
          <p:cNvGrpSpPr/>
          <p:nvPr/>
        </p:nvGrpSpPr>
        <p:grpSpPr>
          <a:xfrm>
            <a:off x="9750488" y="5686005"/>
            <a:ext cx="1847461" cy="802432"/>
            <a:chOff x="-1597345" y="233060"/>
            <a:chExt cx="9980362" cy="3571176"/>
          </a:xfrm>
        </p:grpSpPr>
        <p:sp>
          <p:nvSpPr>
            <p:cNvPr id="23" name="Google Shape;2577;p48">
              <a:extLst>
                <a:ext uri="{FF2B5EF4-FFF2-40B4-BE49-F238E27FC236}">
                  <a16:creationId xmlns:a16="http://schemas.microsoft.com/office/drawing/2014/main" id="{AAE08536-E0B4-9E43-53DC-1333098DC610}"/>
                </a:ext>
              </a:extLst>
            </p:cNvPr>
            <p:cNvSpPr/>
            <p:nvPr/>
          </p:nvSpPr>
          <p:spPr>
            <a:xfrm rot="10800000" flipH="1">
              <a:off x="-1597345" y="1616463"/>
              <a:ext cx="2376671" cy="2156850"/>
            </a:xfrm>
            <a:custGeom>
              <a:avLst/>
              <a:gdLst/>
              <a:ahLst/>
              <a:cxnLst/>
              <a:rect l="l" t="t" r="r" b="b"/>
              <a:pathLst>
                <a:path w="2376671" h="2156850" extrusionOk="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4" name="Google Shape;2578;p48">
              <a:extLst>
                <a:ext uri="{FF2B5EF4-FFF2-40B4-BE49-F238E27FC236}">
                  <a16:creationId xmlns:a16="http://schemas.microsoft.com/office/drawing/2014/main" id="{40A6E5D5-7966-E23C-174E-D40EA9D1A97E}"/>
                </a:ext>
              </a:extLst>
            </p:cNvPr>
            <p:cNvSpPr/>
            <p:nvPr/>
          </p:nvSpPr>
          <p:spPr>
            <a:xfrm rot="10800000" flipH="1">
              <a:off x="943753" y="1616470"/>
              <a:ext cx="669528" cy="2156859"/>
            </a:xfrm>
            <a:custGeom>
              <a:avLst/>
              <a:gdLst/>
              <a:ahLst/>
              <a:cxnLst/>
              <a:rect l="l" t="t" r="r" b="b"/>
              <a:pathLst>
                <a:path w="669528" h="2156859" extrusionOk="0">
                  <a:moveTo>
                    <a:pt x="669528" y="140"/>
                  </a:moveTo>
                  <a:lnTo>
                    <a:pt x="0" y="140"/>
                  </a:lnTo>
                  <a:lnTo>
                    <a:pt x="0" y="2157000"/>
                  </a:lnTo>
                  <a:lnTo>
                    <a:pt x="669528" y="215700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5" name="Google Shape;2579;p48">
              <a:extLst>
                <a:ext uri="{FF2B5EF4-FFF2-40B4-BE49-F238E27FC236}">
                  <a16:creationId xmlns:a16="http://schemas.microsoft.com/office/drawing/2014/main" id="{45CE2045-2E35-8629-67C0-2F2621789960}"/>
                </a:ext>
              </a:extLst>
            </p:cNvPr>
            <p:cNvSpPr/>
            <p:nvPr/>
          </p:nvSpPr>
          <p:spPr>
            <a:xfrm rot="10800000" flipH="1">
              <a:off x="1773807" y="1616468"/>
              <a:ext cx="2376670" cy="2156860"/>
            </a:xfrm>
            <a:custGeom>
              <a:avLst/>
              <a:gdLst/>
              <a:ahLst/>
              <a:cxnLst/>
              <a:rect l="l" t="t" r="r" b="b"/>
              <a:pathLst>
                <a:path w="2376670" h="2156860" extrusionOk="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nvGrpSpPr>
            <p:cNvPr id="26" name="Google Shape;2580;p48">
              <a:extLst>
                <a:ext uri="{FF2B5EF4-FFF2-40B4-BE49-F238E27FC236}">
                  <a16:creationId xmlns:a16="http://schemas.microsoft.com/office/drawing/2014/main" id="{A00D422D-6929-DEFF-10C1-36A17D3CC402}"/>
                </a:ext>
              </a:extLst>
            </p:cNvPr>
            <p:cNvGrpSpPr/>
            <p:nvPr/>
          </p:nvGrpSpPr>
          <p:grpSpPr>
            <a:xfrm>
              <a:off x="184698" y="233060"/>
              <a:ext cx="8198319" cy="3571176"/>
              <a:chOff x="184698" y="233060"/>
              <a:chExt cx="8198319" cy="3571176"/>
            </a:xfrm>
          </p:grpSpPr>
          <p:sp>
            <p:nvSpPr>
              <p:cNvPr id="27" name="Google Shape;2581;p48">
                <a:extLst>
                  <a:ext uri="{FF2B5EF4-FFF2-40B4-BE49-F238E27FC236}">
                    <a16:creationId xmlns:a16="http://schemas.microsoft.com/office/drawing/2014/main" id="{E9A7E0B4-5852-46EC-7BBF-8EEF12719DA1}"/>
                  </a:ext>
                </a:extLst>
              </p:cNvPr>
              <p:cNvSpPr/>
              <p:nvPr/>
            </p:nvSpPr>
            <p:spPr>
              <a:xfrm rot="10800000" flipH="1">
                <a:off x="4181769" y="1585525"/>
                <a:ext cx="2192617" cy="2218711"/>
              </a:xfrm>
              <a:custGeom>
                <a:avLst/>
                <a:gdLst/>
                <a:ahLst/>
                <a:cxnLst/>
                <a:rect l="l" t="t" r="r" b="b"/>
                <a:pathLst>
                  <a:path w="2192617" h="2218711" extrusionOk="0">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8" name="Google Shape;2582;p48">
                <a:extLst>
                  <a:ext uri="{FF2B5EF4-FFF2-40B4-BE49-F238E27FC236}">
                    <a16:creationId xmlns:a16="http://schemas.microsoft.com/office/drawing/2014/main" id="{A1DA1AB8-09AD-28C9-6B99-084CE2D4983D}"/>
                  </a:ext>
                </a:extLst>
              </p:cNvPr>
              <p:cNvSpPr/>
              <p:nvPr/>
            </p:nvSpPr>
            <p:spPr>
              <a:xfrm rot="10800000" flipH="1">
                <a:off x="6491878" y="1585525"/>
                <a:ext cx="1891136" cy="2218701"/>
              </a:xfrm>
              <a:custGeom>
                <a:avLst/>
                <a:gdLst/>
                <a:ahLst/>
                <a:cxnLst/>
                <a:rect l="l" t="t" r="r" b="b"/>
                <a:pathLst>
                  <a:path w="1891136" h="2218701" extrusionOk="0">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9" name="Google Shape;2583;p48">
                <a:extLst>
                  <a:ext uri="{FF2B5EF4-FFF2-40B4-BE49-F238E27FC236}">
                    <a16:creationId xmlns:a16="http://schemas.microsoft.com/office/drawing/2014/main" id="{600FEDC8-4C65-81AE-2AEE-043B2FE59B00}"/>
                  </a:ext>
                </a:extLst>
              </p:cNvPr>
              <p:cNvSpPr/>
              <p:nvPr/>
            </p:nvSpPr>
            <p:spPr>
              <a:xfrm rot="10800000" flipH="1">
                <a:off x="2964500" y="341269"/>
                <a:ext cx="507440" cy="711794"/>
              </a:xfrm>
              <a:custGeom>
                <a:avLst/>
                <a:gdLst/>
                <a:ahLst/>
                <a:cxnLst/>
                <a:rect l="l" t="t" r="r" b="b"/>
                <a:pathLst>
                  <a:path w="507440" h="711794" extrusionOk="0">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0" name="Google Shape;2584;p48">
                <a:extLst>
                  <a:ext uri="{FF2B5EF4-FFF2-40B4-BE49-F238E27FC236}">
                    <a16:creationId xmlns:a16="http://schemas.microsoft.com/office/drawing/2014/main" id="{A948ABAF-2041-FF54-345A-23CAE16FAE5F}"/>
                  </a:ext>
                </a:extLst>
              </p:cNvPr>
              <p:cNvSpPr/>
              <p:nvPr/>
            </p:nvSpPr>
            <p:spPr>
              <a:xfrm rot="10800000" flipH="1">
                <a:off x="3546906" y="511524"/>
                <a:ext cx="547820" cy="550199"/>
              </a:xfrm>
              <a:custGeom>
                <a:avLst/>
                <a:gdLst/>
                <a:ahLst/>
                <a:cxnLst/>
                <a:rect l="l" t="t" r="r" b="b"/>
                <a:pathLst>
                  <a:path w="547820" h="550199" extrusionOk="0">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1" name="Google Shape;2585;p48">
                <a:extLst>
                  <a:ext uri="{FF2B5EF4-FFF2-40B4-BE49-F238E27FC236}">
                    <a16:creationId xmlns:a16="http://schemas.microsoft.com/office/drawing/2014/main" id="{1A059256-35A0-BFBA-2A37-A3AA4E97BAFB}"/>
                  </a:ext>
                </a:extLst>
              </p:cNvPr>
              <p:cNvSpPr/>
              <p:nvPr/>
            </p:nvSpPr>
            <p:spPr>
              <a:xfrm rot="10800000" flipH="1">
                <a:off x="4139893" y="511523"/>
                <a:ext cx="554538" cy="804135"/>
              </a:xfrm>
              <a:custGeom>
                <a:avLst/>
                <a:gdLst/>
                <a:ahLst/>
                <a:cxnLst/>
                <a:rect l="l" t="t" r="r" b="b"/>
                <a:pathLst>
                  <a:path w="554538" h="804135" extrusionOk="0">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2" name="Google Shape;2586;p48">
                <a:extLst>
                  <a:ext uri="{FF2B5EF4-FFF2-40B4-BE49-F238E27FC236}">
                    <a16:creationId xmlns:a16="http://schemas.microsoft.com/office/drawing/2014/main" id="{1E7694B6-EFDA-E069-893A-E811DCD6731D}"/>
                  </a:ext>
                </a:extLst>
              </p:cNvPr>
              <p:cNvSpPr/>
              <p:nvPr/>
            </p:nvSpPr>
            <p:spPr>
              <a:xfrm rot="10800000" flipH="1">
                <a:off x="4772277" y="511525"/>
                <a:ext cx="529557" cy="550199"/>
              </a:xfrm>
              <a:custGeom>
                <a:avLst/>
                <a:gdLst/>
                <a:ahLst/>
                <a:cxnLst/>
                <a:rect l="l" t="t" r="r" b="b"/>
                <a:pathLst>
                  <a:path w="529557" h="550199" extrusionOk="0">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3" name="Google Shape;2587;p48">
                <a:extLst>
                  <a:ext uri="{FF2B5EF4-FFF2-40B4-BE49-F238E27FC236}">
                    <a16:creationId xmlns:a16="http://schemas.microsoft.com/office/drawing/2014/main" id="{D493E06E-C8AC-CDAA-7B00-FE97E2FA62B1}"/>
                  </a:ext>
                </a:extLst>
              </p:cNvPr>
              <p:cNvSpPr/>
              <p:nvPr/>
            </p:nvSpPr>
            <p:spPr>
              <a:xfrm rot="10800000" flipH="1">
                <a:off x="5351810" y="511523"/>
                <a:ext cx="442089" cy="550199"/>
              </a:xfrm>
              <a:custGeom>
                <a:avLst/>
                <a:gdLst/>
                <a:ahLst/>
                <a:cxnLst/>
                <a:rect l="l" t="t" r="r" b="b"/>
                <a:pathLst>
                  <a:path w="442089" h="550199" extrusionOk="0">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4" name="Google Shape;2588;p48">
                <a:extLst>
                  <a:ext uri="{FF2B5EF4-FFF2-40B4-BE49-F238E27FC236}">
                    <a16:creationId xmlns:a16="http://schemas.microsoft.com/office/drawing/2014/main" id="{3A295C24-63F4-EB76-1966-AF91A73CA2A1}"/>
                  </a:ext>
                </a:extLst>
              </p:cNvPr>
              <p:cNvSpPr/>
              <p:nvPr/>
            </p:nvSpPr>
            <p:spPr>
              <a:xfrm rot="10800000" flipH="1">
                <a:off x="5850605" y="511524"/>
                <a:ext cx="514188" cy="550199"/>
              </a:xfrm>
              <a:custGeom>
                <a:avLst/>
                <a:gdLst/>
                <a:ahLst/>
                <a:cxnLst/>
                <a:rect l="l" t="t" r="r" b="b"/>
                <a:pathLst>
                  <a:path w="514188" h="550199" extrusionOk="0">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5" name="Google Shape;2589;p48">
                <a:extLst>
                  <a:ext uri="{FF2B5EF4-FFF2-40B4-BE49-F238E27FC236}">
                    <a16:creationId xmlns:a16="http://schemas.microsoft.com/office/drawing/2014/main" id="{8A4C2832-68F7-A4B0-0E3A-70F06A4F19A6}"/>
                  </a:ext>
                </a:extLst>
              </p:cNvPr>
              <p:cNvSpPr/>
              <p:nvPr/>
            </p:nvSpPr>
            <p:spPr>
              <a:xfrm rot="10800000" flipH="1">
                <a:off x="6444549" y="341269"/>
                <a:ext cx="507450" cy="711794"/>
              </a:xfrm>
              <a:custGeom>
                <a:avLst/>
                <a:gdLst/>
                <a:ahLst/>
                <a:cxnLst/>
                <a:rect l="l" t="t" r="r" b="b"/>
                <a:pathLst>
                  <a:path w="507450" h="711794" extrusionOk="0">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6" name="Google Shape;2590;p48">
                <a:extLst>
                  <a:ext uri="{FF2B5EF4-FFF2-40B4-BE49-F238E27FC236}">
                    <a16:creationId xmlns:a16="http://schemas.microsoft.com/office/drawing/2014/main" id="{EB2F7690-CE6B-BE84-B9DC-2A4506FBCDFB}"/>
                  </a:ext>
                </a:extLst>
              </p:cNvPr>
              <p:cNvSpPr/>
              <p:nvPr/>
            </p:nvSpPr>
            <p:spPr>
              <a:xfrm rot="10800000" flipH="1">
                <a:off x="7026965" y="511524"/>
                <a:ext cx="547820" cy="550199"/>
              </a:xfrm>
              <a:custGeom>
                <a:avLst/>
                <a:gdLst/>
                <a:ahLst/>
                <a:cxnLst/>
                <a:rect l="l" t="t" r="r" b="b"/>
                <a:pathLst>
                  <a:path w="547820" h="550199" extrusionOk="0">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7" name="Google Shape;2591;p48">
                <a:extLst>
                  <a:ext uri="{FF2B5EF4-FFF2-40B4-BE49-F238E27FC236}">
                    <a16:creationId xmlns:a16="http://schemas.microsoft.com/office/drawing/2014/main" id="{B1ED2105-F5B0-6154-41D3-FCD87B2A183F}"/>
                  </a:ext>
                </a:extLst>
              </p:cNvPr>
              <p:cNvSpPr/>
              <p:nvPr/>
            </p:nvSpPr>
            <p:spPr>
              <a:xfrm rot="10800000" flipH="1">
                <a:off x="7620910" y="511524"/>
                <a:ext cx="547810" cy="550199"/>
              </a:xfrm>
              <a:custGeom>
                <a:avLst/>
                <a:gdLst/>
                <a:ahLst/>
                <a:cxnLst/>
                <a:rect l="l" t="t" r="r" b="b"/>
                <a:pathLst>
                  <a:path w="547810" h="550199" extrusionOk="0">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8" name="Google Shape;2592;p48">
                <a:extLst>
                  <a:ext uri="{FF2B5EF4-FFF2-40B4-BE49-F238E27FC236}">
                    <a16:creationId xmlns:a16="http://schemas.microsoft.com/office/drawing/2014/main" id="{184583E3-99CA-4D08-1CD4-864EC5CB99EE}"/>
                  </a:ext>
                </a:extLst>
              </p:cNvPr>
              <p:cNvSpPr/>
              <p:nvPr/>
            </p:nvSpPr>
            <p:spPr>
              <a:xfrm rot="10800000" flipH="1">
                <a:off x="8248471" y="341271"/>
                <a:ext cx="134546" cy="711794"/>
              </a:xfrm>
              <a:custGeom>
                <a:avLst/>
                <a:gdLst/>
                <a:ahLst/>
                <a:cxnLst/>
                <a:rect l="l" t="t" r="r" b="b"/>
                <a:pathLst>
                  <a:path w="134546" h="711794" extrusionOk="0">
                    <a:moveTo>
                      <a:pt x="134547" y="-254"/>
                    </a:moveTo>
                    <a:lnTo>
                      <a:pt x="0" y="-254"/>
                    </a:lnTo>
                    <a:lnTo>
                      <a:pt x="0" y="711540"/>
                    </a:lnTo>
                    <a:lnTo>
                      <a:pt x="134547" y="71154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9" name="Google Shape;2593;p48">
                <a:extLst>
                  <a:ext uri="{FF2B5EF4-FFF2-40B4-BE49-F238E27FC236}">
                    <a16:creationId xmlns:a16="http://schemas.microsoft.com/office/drawing/2014/main" id="{ED7E3FAF-3511-DD45-8740-C08C0C947CC7}"/>
                  </a:ext>
                </a:extLst>
              </p:cNvPr>
              <p:cNvSpPr/>
              <p:nvPr/>
            </p:nvSpPr>
            <p:spPr>
              <a:xfrm rot="10800000" flipH="1">
                <a:off x="184698" y="233060"/>
                <a:ext cx="2187639" cy="1094728"/>
              </a:xfrm>
              <a:custGeom>
                <a:avLst/>
                <a:gdLst/>
                <a:ahLst/>
                <a:cxnLst/>
                <a:rect l="l" t="t" r="r" b="b"/>
                <a:pathLst>
                  <a:path w="2187639" h="1094728" extrusionOk="0">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grpSp>
      <p:sp>
        <p:nvSpPr>
          <p:cNvPr id="4" name="AutoShape 2">
            <a:extLst>
              <a:ext uri="{FF2B5EF4-FFF2-40B4-BE49-F238E27FC236}">
                <a16:creationId xmlns:a16="http://schemas.microsoft.com/office/drawing/2014/main" id="{0D0B019A-5DC0-3C82-1C60-4B8FCEB0111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sp>
        <p:nvSpPr>
          <p:cNvPr id="8" name="Rectangle 6">
            <a:extLst>
              <a:ext uri="{FF2B5EF4-FFF2-40B4-BE49-F238E27FC236}">
                <a16:creationId xmlns:a16="http://schemas.microsoft.com/office/drawing/2014/main" id="{CE0B13E8-E9CB-9D2E-4B7F-C04E7D9ECE9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200" b="0" i="0" u="none" strike="noStrike" cap="none" normalizeH="0" baseline="0">
                <a:ln>
                  <a:noFill/>
                </a:ln>
                <a:solidFill>
                  <a:schemeClr val="tx1"/>
                </a:solidFill>
                <a:effectLst/>
                <a:latin typeface="Arial" panose="020B0604020202020204" pitchFamily="34" charset="0"/>
              </a:rPr>
              <a:t>www.linkedin.com/in/</a:t>
            </a:r>
            <a:r>
              <a:rPr kumimoji="0" lang="nl-BE" altLang="nl-BE" sz="1000" b="0" i="0" u="none" strike="noStrike" cap="none" normalizeH="0" baseline="0">
                <a:ln>
                  <a:noFill/>
                </a:ln>
                <a:solidFill>
                  <a:schemeClr val="tx1"/>
                </a:solidFill>
                <a:effectLst/>
                <a:latin typeface="Arial" panose="020B0604020202020204" pitchFamily="34" charset="0"/>
              </a:rPr>
              <a:t>filotas-theodosiou</a:t>
            </a:r>
            <a:endParaRPr kumimoji="0" lang="nl-BE" altLang="nl-BE" sz="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1800" b="0" i="0" u="none" strike="noStrike" cap="none" normalizeH="0" baseline="0">
                <a:ln>
                  <a:noFill/>
                </a:ln>
                <a:solidFill>
                  <a:schemeClr val="tx1"/>
                </a:solidFill>
                <a:effectLst/>
                <a:latin typeface="Arial" panose="020B0604020202020204" pitchFamily="34" charset="0"/>
              </a:rPr>
            </a:br>
            <a:endParaRPr kumimoji="0" lang="nl-BE" altLang="nl-BE" sz="1800" b="0" i="0" u="none" strike="noStrike" cap="none" normalizeH="0" baseline="0">
              <a:ln>
                <a:noFill/>
              </a:ln>
              <a:solidFill>
                <a:schemeClr val="tx1"/>
              </a:solidFill>
              <a:effectLst/>
              <a:latin typeface="Arial" panose="020B0604020202020204" pitchFamily="34" charset="0"/>
            </a:endParaRPr>
          </a:p>
        </p:txBody>
      </p:sp>
      <p:sp>
        <p:nvSpPr>
          <p:cNvPr id="11" name="Rectangle 9">
            <a:extLst>
              <a:ext uri="{FF2B5EF4-FFF2-40B4-BE49-F238E27FC236}">
                <a16:creationId xmlns:a16="http://schemas.microsoft.com/office/drawing/2014/main" id="{707A4124-C9F8-F6FB-B133-8D5913B15C2D}"/>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200" b="0" i="0" u="none" strike="noStrike" cap="none" normalizeH="0" baseline="0" dirty="0">
                <a:ln>
                  <a:noFill/>
                </a:ln>
                <a:solidFill>
                  <a:schemeClr val="tx1"/>
                </a:solidFill>
                <a:effectLst/>
                <a:latin typeface="Arial" panose="020B0604020202020204" pitchFamily="34" charset="0"/>
              </a:rPr>
              <a:t>www.linkedin.com/in/</a:t>
            </a:r>
            <a:r>
              <a:rPr kumimoji="0" lang="nl-BE" altLang="nl-BE" sz="1000" b="0" i="0" u="none" strike="noStrike" cap="none" normalizeH="0" baseline="0" dirty="0">
                <a:ln>
                  <a:noFill/>
                </a:ln>
                <a:solidFill>
                  <a:schemeClr val="tx1"/>
                </a:solidFill>
                <a:effectLst/>
                <a:latin typeface="Arial" panose="020B0604020202020204" pitchFamily="34" charset="0"/>
              </a:rPr>
              <a:t>filotas-theodosiou</a:t>
            </a:r>
            <a:endParaRPr kumimoji="0" lang="nl-BE" altLang="nl-BE"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1800" b="0" i="0" u="none" strike="noStrike" cap="none" normalizeH="0" baseline="0" dirty="0">
                <a:ln>
                  <a:noFill/>
                </a:ln>
                <a:solidFill>
                  <a:schemeClr val="tx1"/>
                </a:solidFill>
                <a:effectLst/>
                <a:latin typeface="Arial" panose="020B0604020202020204" pitchFamily="34" charset="0"/>
              </a:rPr>
            </a:br>
            <a:endParaRPr kumimoji="0" lang="nl-BE" altLang="nl-BE" sz="1800" b="0" i="0" u="none" strike="noStrike" cap="none" normalizeH="0" baseline="0" dirty="0">
              <a:ln>
                <a:noFill/>
              </a:ln>
              <a:solidFill>
                <a:schemeClr val="tx1"/>
              </a:solidFill>
              <a:effectLst/>
              <a:latin typeface="Arial" panose="020B0604020202020204" pitchFamily="34" charset="0"/>
            </a:endParaRPr>
          </a:p>
        </p:txBody>
      </p:sp>
      <p:pic>
        <p:nvPicPr>
          <p:cNvPr id="1026" name="Picture 2" descr="Προεπισκόπηση εικόνας">
            <a:extLst>
              <a:ext uri="{FF2B5EF4-FFF2-40B4-BE49-F238E27FC236}">
                <a16:creationId xmlns:a16="http://schemas.microsoft.com/office/drawing/2014/main" id="{358B3064-FAAA-29F6-A5F4-4323C11EC8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3768" y="5360511"/>
            <a:ext cx="1567665" cy="1567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83764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93D4-200B-5D67-A32D-33B9134CC6F7}"/>
              </a:ext>
            </a:extLst>
          </p:cNvPr>
          <p:cNvSpPr>
            <a:spLocks noGrp="1"/>
          </p:cNvSpPr>
          <p:nvPr>
            <p:ph type="title"/>
          </p:nvPr>
        </p:nvSpPr>
        <p:spPr/>
        <p:txBody>
          <a:bodyPr/>
          <a:lstStyle/>
          <a:p>
            <a:r>
              <a:rPr lang="en-US" dirty="0"/>
              <a:t>Generative AI: A New Trend</a:t>
            </a:r>
            <a:endParaRPr lang="nl-BE" dirty="0"/>
          </a:p>
        </p:txBody>
      </p:sp>
      <p:sp>
        <p:nvSpPr>
          <p:cNvPr id="8" name="TextBox 7">
            <a:extLst>
              <a:ext uri="{FF2B5EF4-FFF2-40B4-BE49-F238E27FC236}">
                <a16:creationId xmlns:a16="http://schemas.microsoft.com/office/drawing/2014/main" id="{ABCBFDBA-A916-EAB3-ADF3-8718A62EFB05}"/>
              </a:ext>
            </a:extLst>
          </p:cNvPr>
          <p:cNvSpPr txBox="1"/>
          <p:nvPr/>
        </p:nvSpPr>
        <p:spPr>
          <a:xfrm>
            <a:off x="3557303" y="1464499"/>
            <a:ext cx="3833412" cy="400110"/>
          </a:xfrm>
          <a:prstGeom prst="rect">
            <a:avLst/>
          </a:prstGeom>
          <a:noFill/>
        </p:spPr>
        <p:txBody>
          <a:bodyPr wrap="square" rtlCol="0">
            <a:spAutoFit/>
          </a:bodyPr>
          <a:lstStyle/>
          <a:p>
            <a:r>
              <a:rPr lang="en-US" sz="2000" dirty="0">
                <a:solidFill>
                  <a:srgbClr val="FF0000"/>
                </a:solidFill>
              </a:rPr>
              <a:t>But wait!</a:t>
            </a:r>
            <a:r>
              <a:rPr lang="nl-BE" sz="2000" dirty="0">
                <a:solidFill>
                  <a:srgbClr val="FF0000"/>
                </a:solidFill>
              </a:rPr>
              <a:t> </a:t>
            </a:r>
            <a:r>
              <a:rPr lang="nl-BE" sz="2000" dirty="0" err="1">
                <a:solidFill>
                  <a:srgbClr val="FF0000"/>
                </a:solidFill>
              </a:rPr>
              <a:t>What</a:t>
            </a:r>
            <a:r>
              <a:rPr lang="nl-BE" sz="2000" dirty="0">
                <a:solidFill>
                  <a:srgbClr val="FF0000"/>
                </a:solidFill>
              </a:rPr>
              <a:t> is </a:t>
            </a:r>
            <a:r>
              <a:rPr lang="nl-BE" sz="2000" dirty="0" err="1">
                <a:solidFill>
                  <a:srgbClr val="FF0000"/>
                </a:solidFill>
              </a:rPr>
              <a:t>Generative</a:t>
            </a:r>
            <a:r>
              <a:rPr lang="nl-BE" sz="2000" dirty="0">
                <a:solidFill>
                  <a:srgbClr val="FF0000"/>
                </a:solidFill>
              </a:rPr>
              <a:t> AI?</a:t>
            </a:r>
            <a:endParaRPr lang="en-US" sz="2000" dirty="0">
              <a:solidFill>
                <a:srgbClr val="FF0000"/>
              </a:solidFill>
            </a:endParaRPr>
          </a:p>
        </p:txBody>
      </p:sp>
      <p:sp>
        <p:nvSpPr>
          <p:cNvPr id="15" name="Oval 14">
            <a:extLst>
              <a:ext uri="{FF2B5EF4-FFF2-40B4-BE49-F238E27FC236}">
                <a16:creationId xmlns:a16="http://schemas.microsoft.com/office/drawing/2014/main" id="{032CE042-8F71-EA7F-AD55-A1E5F38C2800}"/>
              </a:ext>
            </a:extLst>
          </p:cNvPr>
          <p:cNvSpPr/>
          <p:nvPr/>
        </p:nvSpPr>
        <p:spPr>
          <a:xfrm>
            <a:off x="2957001" y="2436670"/>
            <a:ext cx="3229195" cy="2838388"/>
          </a:xfrm>
          <a:prstGeom prst="ellipse">
            <a:avLst/>
          </a:prstGeom>
          <a:solidFill>
            <a:srgbClr val="814DF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Oval 15">
            <a:extLst>
              <a:ext uri="{FF2B5EF4-FFF2-40B4-BE49-F238E27FC236}">
                <a16:creationId xmlns:a16="http://schemas.microsoft.com/office/drawing/2014/main" id="{4F9034DC-825A-5C3E-5238-5F6D4C55189F}"/>
              </a:ext>
            </a:extLst>
          </p:cNvPr>
          <p:cNvSpPr/>
          <p:nvPr/>
        </p:nvSpPr>
        <p:spPr>
          <a:xfrm>
            <a:off x="3405673" y="2972951"/>
            <a:ext cx="2603242" cy="2090879"/>
          </a:xfrm>
          <a:prstGeom prst="ellipse">
            <a:avLst/>
          </a:prstGeom>
          <a:solidFill>
            <a:srgbClr val="B495FF"/>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BE"/>
          </a:p>
        </p:txBody>
      </p:sp>
      <p:sp>
        <p:nvSpPr>
          <p:cNvPr id="17" name="Oval 16">
            <a:extLst>
              <a:ext uri="{FF2B5EF4-FFF2-40B4-BE49-F238E27FC236}">
                <a16:creationId xmlns:a16="http://schemas.microsoft.com/office/drawing/2014/main" id="{944C41C4-3D6A-8F63-0139-D44E0C497D49}"/>
              </a:ext>
            </a:extLst>
          </p:cNvPr>
          <p:cNvSpPr/>
          <p:nvPr/>
        </p:nvSpPr>
        <p:spPr>
          <a:xfrm>
            <a:off x="4217437" y="3678975"/>
            <a:ext cx="1387484" cy="1076130"/>
          </a:xfrm>
          <a:prstGeom prst="ellipse">
            <a:avLst/>
          </a:prstGeom>
          <a:solidFill>
            <a:srgbClr val="CCB8FE"/>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BE"/>
          </a:p>
        </p:txBody>
      </p:sp>
      <p:sp>
        <p:nvSpPr>
          <p:cNvPr id="19" name="Oval 18">
            <a:extLst>
              <a:ext uri="{FF2B5EF4-FFF2-40B4-BE49-F238E27FC236}">
                <a16:creationId xmlns:a16="http://schemas.microsoft.com/office/drawing/2014/main" id="{E4DBD7D0-5352-2BB7-DAEF-E27E144D3902}"/>
              </a:ext>
            </a:extLst>
          </p:cNvPr>
          <p:cNvSpPr/>
          <p:nvPr/>
        </p:nvSpPr>
        <p:spPr>
          <a:xfrm>
            <a:off x="4751170" y="4018390"/>
            <a:ext cx="595327" cy="478156"/>
          </a:xfrm>
          <a:prstGeom prst="ellipse">
            <a:avLst/>
          </a:prstGeom>
          <a:solidFill>
            <a:srgbClr val="E6DCFF"/>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BE"/>
          </a:p>
        </p:txBody>
      </p:sp>
      <p:sp>
        <p:nvSpPr>
          <p:cNvPr id="20" name="TextBox 19">
            <a:extLst>
              <a:ext uri="{FF2B5EF4-FFF2-40B4-BE49-F238E27FC236}">
                <a16:creationId xmlns:a16="http://schemas.microsoft.com/office/drawing/2014/main" id="{01518C21-FFC4-FB95-AC95-A8A9BD07FEDD}"/>
              </a:ext>
            </a:extLst>
          </p:cNvPr>
          <p:cNvSpPr txBox="1"/>
          <p:nvPr/>
        </p:nvSpPr>
        <p:spPr>
          <a:xfrm>
            <a:off x="3788131" y="2578702"/>
            <a:ext cx="2110607" cy="307777"/>
          </a:xfrm>
          <a:prstGeom prst="rect">
            <a:avLst/>
          </a:prstGeom>
          <a:noFill/>
        </p:spPr>
        <p:txBody>
          <a:bodyPr wrap="square" rtlCol="0">
            <a:spAutoFit/>
          </a:bodyPr>
          <a:lstStyle/>
          <a:p>
            <a:r>
              <a:rPr lang="en-US" sz="1400" dirty="0">
                <a:solidFill>
                  <a:schemeClr val="bg1"/>
                </a:solidFill>
              </a:rPr>
              <a:t>Artificial Intelligence</a:t>
            </a:r>
            <a:endParaRPr lang="nl-BE" sz="1400" dirty="0">
              <a:solidFill>
                <a:schemeClr val="bg1"/>
              </a:solidFill>
            </a:endParaRPr>
          </a:p>
        </p:txBody>
      </p:sp>
      <p:sp>
        <p:nvSpPr>
          <p:cNvPr id="21" name="TextBox 20">
            <a:extLst>
              <a:ext uri="{FF2B5EF4-FFF2-40B4-BE49-F238E27FC236}">
                <a16:creationId xmlns:a16="http://schemas.microsoft.com/office/drawing/2014/main" id="{2A378651-2A3C-D451-DAD2-6275D16F8C9D}"/>
              </a:ext>
            </a:extLst>
          </p:cNvPr>
          <p:cNvSpPr txBox="1"/>
          <p:nvPr/>
        </p:nvSpPr>
        <p:spPr>
          <a:xfrm>
            <a:off x="4390163" y="3771326"/>
            <a:ext cx="2110607" cy="261610"/>
          </a:xfrm>
          <a:prstGeom prst="rect">
            <a:avLst/>
          </a:prstGeom>
          <a:noFill/>
        </p:spPr>
        <p:txBody>
          <a:bodyPr wrap="square" rtlCol="0">
            <a:spAutoFit/>
          </a:bodyPr>
          <a:lstStyle/>
          <a:p>
            <a:r>
              <a:rPr lang="en-US" sz="1100" dirty="0">
                <a:solidFill>
                  <a:schemeClr val="bg1"/>
                </a:solidFill>
              </a:rPr>
              <a:t>Deep Learning</a:t>
            </a:r>
            <a:endParaRPr lang="nl-BE" sz="1100" dirty="0">
              <a:solidFill>
                <a:schemeClr val="bg1"/>
              </a:solidFill>
            </a:endParaRPr>
          </a:p>
        </p:txBody>
      </p:sp>
      <p:sp>
        <p:nvSpPr>
          <p:cNvPr id="22" name="TextBox 21">
            <a:extLst>
              <a:ext uri="{FF2B5EF4-FFF2-40B4-BE49-F238E27FC236}">
                <a16:creationId xmlns:a16="http://schemas.microsoft.com/office/drawing/2014/main" id="{F428BABD-2BAC-B0D4-3B02-4514926D4A6D}"/>
              </a:ext>
            </a:extLst>
          </p:cNvPr>
          <p:cNvSpPr txBox="1"/>
          <p:nvPr/>
        </p:nvSpPr>
        <p:spPr>
          <a:xfrm>
            <a:off x="4018503" y="3194750"/>
            <a:ext cx="2110607" cy="307777"/>
          </a:xfrm>
          <a:prstGeom prst="rect">
            <a:avLst/>
          </a:prstGeom>
          <a:noFill/>
        </p:spPr>
        <p:txBody>
          <a:bodyPr wrap="square" rtlCol="0">
            <a:spAutoFit/>
          </a:bodyPr>
          <a:lstStyle/>
          <a:p>
            <a:r>
              <a:rPr lang="en-US" sz="1400" dirty="0">
                <a:solidFill>
                  <a:schemeClr val="bg1"/>
                </a:solidFill>
              </a:rPr>
              <a:t>Machine Learning</a:t>
            </a:r>
            <a:endParaRPr lang="nl-BE" sz="1400" dirty="0">
              <a:solidFill>
                <a:schemeClr val="bg1"/>
              </a:solidFill>
            </a:endParaRPr>
          </a:p>
        </p:txBody>
      </p:sp>
      <p:sp>
        <p:nvSpPr>
          <p:cNvPr id="23" name="TextBox 22">
            <a:extLst>
              <a:ext uri="{FF2B5EF4-FFF2-40B4-BE49-F238E27FC236}">
                <a16:creationId xmlns:a16="http://schemas.microsoft.com/office/drawing/2014/main" id="{3BDD286E-6F70-DF6C-3B06-25E66C18F7F1}"/>
              </a:ext>
            </a:extLst>
          </p:cNvPr>
          <p:cNvSpPr txBox="1"/>
          <p:nvPr/>
        </p:nvSpPr>
        <p:spPr>
          <a:xfrm>
            <a:off x="4751170" y="4132469"/>
            <a:ext cx="2110607" cy="261610"/>
          </a:xfrm>
          <a:prstGeom prst="rect">
            <a:avLst/>
          </a:prstGeom>
          <a:noFill/>
        </p:spPr>
        <p:txBody>
          <a:bodyPr wrap="square" rtlCol="0">
            <a:spAutoFit/>
          </a:bodyPr>
          <a:lstStyle/>
          <a:p>
            <a:r>
              <a:rPr lang="en-US" sz="1100" b="1" dirty="0">
                <a:solidFill>
                  <a:srgbClr val="FF0000"/>
                </a:solidFill>
              </a:rPr>
              <a:t>Gen-AI</a:t>
            </a:r>
            <a:endParaRPr lang="nl-BE" sz="1100" b="1" dirty="0">
              <a:solidFill>
                <a:srgbClr val="FF0000"/>
              </a:solidFill>
            </a:endParaRPr>
          </a:p>
        </p:txBody>
      </p:sp>
      <p:sp>
        <p:nvSpPr>
          <p:cNvPr id="24" name="TextBox 23">
            <a:extLst>
              <a:ext uri="{FF2B5EF4-FFF2-40B4-BE49-F238E27FC236}">
                <a16:creationId xmlns:a16="http://schemas.microsoft.com/office/drawing/2014/main" id="{44522AE6-B0F1-874F-FEB9-F1699D9A65CA}"/>
              </a:ext>
            </a:extLst>
          </p:cNvPr>
          <p:cNvSpPr txBox="1"/>
          <p:nvPr/>
        </p:nvSpPr>
        <p:spPr>
          <a:xfrm>
            <a:off x="6310118" y="2275164"/>
            <a:ext cx="2577556" cy="523220"/>
          </a:xfrm>
          <a:prstGeom prst="rect">
            <a:avLst/>
          </a:prstGeom>
          <a:noFill/>
        </p:spPr>
        <p:txBody>
          <a:bodyPr wrap="square" rtlCol="0">
            <a:spAutoFit/>
          </a:bodyPr>
          <a:lstStyle/>
          <a:p>
            <a:r>
              <a:rPr lang="en-US" sz="1400" b="1" dirty="0"/>
              <a:t>Intelligent Machines</a:t>
            </a:r>
          </a:p>
          <a:p>
            <a:r>
              <a:rPr lang="en-US" sz="1400" dirty="0">
                <a:solidFill>
                  <a:schemeClr val="bg1">
                    <a:lumMod val="50000"/>
                  </a:schemeClr>
                </a:solidFill>
              </a:rPr>
              <a:t>Broadly defined</a:t>
            </a:r>
            <a:endParaRPr lang="nl-BE" sz="1400" dirty="0">
              <a:solidFill>
                <a:schemeClr val="bg1">
                  <a:lumMod val="50000"/>
                </a:schemeClr>
              </a:solidFill>
            </a:endParaRPr>
          </a:p>
        </p:txBody>
      </p:sp>
      <p:sp>
        <p:nvSpPr>
          <p:cNvPr id="25" name="TextBox 24">
            <a:extLst>
              <a:ext uri="{FF2B5EF4-FFF2-40B4-BE49-F238E27FC236}">
                <a16:creationId xmlns:a16="http://schemas.microsoft.com/office/drawing/2014/main" id="{145E6BF0-120C-1EAF-3392-324C0F643EAB}"/>
              </a:ext>
            </a:extLst>
          </p:cNvPr>
          <p:cNvSpPr txBox="1"/>
          <p:nvPr/>
        </p:nvSpPr>
        <p:spPr>
          <a:xfrm>
            <a:off x="6427498" y="3172186"/>
            <a:ext cx="2796073" cy="523220"/>
          </a:xfrm>
          <a:prstGeom prst="rect">
            <a:avLst/>
          </a:prstGeom>
          <a:noFill/>
        </p:spPr>
        <p:txBody>
          <a:bodyPr wrap="square" rtlCol="0">
            <a:spAutoFit/>
          </a:bodyPr>
          <a:lstStyle/>
          <a:p>
            <a:r>
              <a:rPr lang="en-US" sz="1400" b="1" dirty="0"/>
              <a:t>Yeah, OK. </a:t>
            </a:r>
          </a:p>
          <a:p>
            <a:r>
              <a:rPr lang="en-US" sz="1400" b="1" dirty="0">
                <a:solidFill>
                  <a:schemeClr val="bg1">
                    <a:lumMod val="50000"/>
                  </a:schemeClr>
                </a:solidFill>
              </a:rPr>
              <a:t>You can pick any definition you like</a:t>
            </a:r>
          </a:p>
        </p:txBody>
      </p:sp>
      <p:sp>
        <p:nvSpPr>
          <p:cNvPr id="26" name="TextBox 25">
            <a:extLst>
              <a:ext uri="{FF2B5EF4-FFF2-40B4-BE49-F238E27FC236}">
                <a16:creationId xmlns:a16="http://schemas.microsoft.com/office/drawing/2014/main" id="{7EB986CE-CC11-7219-F58D-A08463B37FFD}"/>
              </a:ext>
            </a:extLst>
          </p:cNvPr>
          <p:cNvSpPr txBox="1"/>
          <p:nvPr/>
        </p:nvSpPr>
        <p:spPr>
          <a:xfrm>
            <a:off x="6288734" y="4117639"/>
            <a:ext cx="2577556" cy="523220"/>
          </a:xfrm>
          <a:prstGeom prst="rect">
            <a:avLst/>
          </a:prstGeom>
          <a:noFill/>
        </p:spPr>
        <p:txBody>
          <a:bodyPr wrap="square" rtlCol="0">
            <a:spAutoFit/>
          </a:bodyPr>
          <a:lstStyle/>
          <a:p>
            <a:r>
              <a:rPr lang="en-US" sz="1400" b="1" dirty="0"/>
              <a:t>Broadly speaking:</a:t>
            </a:r>
          </a:p>
          <a:p>
            <a:r>
              <a:rPr lang="en-US" sz="1400" b="1" dirty="0">
                <a:solidFill>
                  <a:schemeClr val="bg1">
                    <a:lumMod val="50000"/>
                  </a:schemeClr>
                </a:solidFill>
              </a:rPr>
              <a:t>Neural Networks</a:t>
            </a:r>
          </a:p>
        </p:txBody>
      </p:sp>
      <p:sp>
        <p:nvSpPr>
          <p:cNvPr id="27" name="TextBox 26">
            <a:extLst>
              <a:ext uri="{FF2B5EF4-FFF2-40B4-BE49-F238E27FC236}">
                <a16:creationId xmlns:a16="http://schemas.microsoft.com/office/drawing/2014/main" id="{40705E17-6778-5871-3FB4-196AAE227432}"/>
              </a:ext>
            </a:extLst>
          </p:cNvPr>
          <p:cNvSpPr txBox="1"/>
          <p:nvPr/>
        </p:nvSpPr>
        <p:spPr>
          <a:xfrm>
            <a:off x="6136733" y="4766668"/>
            <a:ext cx="2701564" cy="523220"/>
          </a:xfrm>
          <a:prstGeom prst="rect">
            <a:avLst/>
          </a:prstGeom>
          <a:noFill/>
        </p:spPr>
        <p:txBody>
          <a:bodyPr wrap="square" rtlCol="0">
            <a:spAutoFit/>
          </a:bodyPr>
          <a:lstStyle/>
          <a:p>
            <a:r>
              <a:rPr lang="en-US" sz="1400" b="1" dirty="0"/>
              <a:t>Generate text, images, </a:t>
            </a:r>
            <a:r>
              <a:rPr lang="en-US" sz="1400" b="1" dirty="0" err="1"/>
              <a:t>etc</a:t>
            </a:r>
            <a:endParaRPr lang="en-US" sz="1400" b="1" dirty="0"/>
          </a:p>
          <a:p>
            <a:r>
              <a:rPr lang="en-US" sz="1400" dirty="0">
                <a:solidFill>
                  <a:schemeClr val="bg1">
                    <a:lumMod val="50000"/>
                  </a:schemeClr>
                </a:solidFill>
              </a:rPr>
              <a:t>Mainly </a:t>
            </a:r>
            <a:r>
              <a:rPr lang="en-US" sz="1400" dirty="0">
                <a:solidFill>
                  <a:srgbClr val="FF0000"/>
                </a:solidFill>
              </a:rPr>
              <a:t>LLMs</a:t>
            </a:r>
            <a:r>
              <a:rPr lang="en-US" sz="1400" dirty="0">
                <a:solidFill>
                  <a:schemeClr val="bg1">
                    <a:lumMod val="50000"/>
                  </a:schemeClr>
                </a:solidFill>
              </a:rPr>
              <a:t>, Stable Diffusion</a:t>
            </a:r>
            <a:endParaRPr lang="nl-BE" sz="1400" dirty="0">
              <a:solidFill>
                <a:schemeClr val="bg1">
                  <a:lumMod val="50000"/>
                </a:schemeClr>
              </a:solidFill>
            </a:endParaRPr>
          </a:p>
        </p:txBody>
      </p:sp>
      <p:cxnSp>
        <p:nvCxnSpPr>
          <p:cNvPr id="31" name="Straight Arrow Connector 30">
            <a:extLst>
              <a:ext uri="{FF2B5EF4-FFF2-40B4-BE49-F238E27FC236}">
                <a16:creationId xmlns:a16="http://schemas.microsoft.com/office/drawing/2014/main" id="{E30E4B66-A7B4-C3E6-C1F4-9E04B33E56BA}"/>
              </a:ext>
            </a:extLst>
          </p:cNvPr>
          <p:cNvCxnSpPr>
            <a:cxnSpLocks/>
          </p:cNvCxnSpPr>
          <p:nvPr/>
        </p:nvCxnSpPr>
        <p:spPr>
          <a:xfrm flipV="1">
            <a:off x="5445466" y="2578702"/>
            <a:ext cx="740730" cy="13569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8D47EE3-44B7-5178-1407-5B35021B82B2}"/>
              </a:ext>
            </a:extLst>
          </p:cNvPr>
          <p:cNvCxnSpPr>
            <a:cxnSpLocks/>
            <a:endCxn id="25" idx="1"/>
          </p:cNvCxnSpPr>
          <p:nvPr/>
        </p:nvCxnSpPr>
        <p:spPr>
          <a:xfrm>
            <a:off x="5474009" y="3361531"/>
            <a:ext cx="953489" cy="7226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DB405F3-1ACD-58C2-1B79-47FD10745A89}"/>
              </a:ext>
            </a:extLst>
          </p:cNvPr>
          <p:cNvCxnSpPr>
            <a:cxnSpLocks/>
          </p:cNvCxnSpPr>
          <p:nvPr/>
        </p:nvCxnSpPr>
        <p:spPr>
          <a:xfrm>
            <a:off x="5356826" y="3907902"/>
            <a:ext cx="930866" cy="34956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57D86D6-B0D8-B989-7D94-0580209112FF}"/>
              </a:ext>
            </a:extLst>
          </p:cNvPr>
          <p:cNvCxnSpPr>
            <a:cxnSpLocks/>
          </p:cNvCxnSpPr>
          <p:nvPr/>
        </p:nvCxnSpPr>
        <p:spPr>
          <a:xfrm>
            <a:off x="5244885" y="4331685"/>
            <a:ext cx="866568" cy="54401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94099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BDC4-8945-7427-BD8C-97A32E04FD19}"/>
              </a:ext>
            </a:extLst>
          </p:cNvPr>
          <p:cNvSpPr>
            <a:spLocks noGrp="1"/>
          </p:cNvSpPr>
          <p:nvPr>
            <p:ph type="title"/>
          </p:nvPr>
        </p:nvSpPr>
        <p:spPr/>
        <p:txBody>
          <a:bodyPr/>
          <a:lstStyle/>
          <a:p>
            <a:r>
              <a:rPr lang="en-US" dirty="0"/>
              <a:t>Suggestions for Good Use:</a:t>
            </a:r>
            <a:endParaRPr lang="nl-BE" dirty="0"/>
          </a:p>
        </p:txBody>
      </p:sp>
      <p:sp>
        <p:nvSpPr>
          <p:cNvPr id="5" name="TextBox 4">
            <a:extLst>
              <a:ext uri="{FF2B5EF4-FFF2-40B4-BE49-F238E27FC236}">
                <a16:creationId xmlns:a16="http://schemas.microsoft.com/office/drawing/2014/main" id="{52295C19-71ED-2D6E-FD84-DEDC32A492D6}"/>
              </a:ext>
            </a:extLst>
          </p:cNvPr>
          <p:cNvSpPr txBox="1"/>
          <p:nvPr/>
        </p:nvSpPr>
        <p:spPr>
          <a:xfrm>
            <a:off x="381574" y="1571811"/>
            <a:ext cx="10885516" cy="4708981"/>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rgbClr val="FF0000"/>
                </a:solidFill>
              </a:rPr>
              <a:t>Collaboration!!</a:t>
            </a:r>
          </a:p>
          <a:p>
            <a:pPr marL="800100" lvl="1" indent="-342900">
              <a:buFont typeface="Arial" panose="020B0604020202020204" pitchFamily="34" charset="0"/>
              <a:buChar char="•"/>
            </a:pPr>
            <a:r>
              <a:rPr lang="en-US" sz="2000" dirty="0"/>
              <a:t>You are good at ranking, they never get tired! </a:t>
            </a:r>
          </a:p>
          <a:p>
            <a:pPr marL="800100" lvl="1" indent="-342900">
              <a:buFont typeface="Arial" panose="020B0604020202020204" pitchFamily="34" charset="0"/>
              <a:buChar char="•"/>
            </a:pPr>
            <a:r>
              <a:rPr lang="en-US" sz="2000" dirty="0"/>
              <a:t>Let them generate candidate solutions so you evaluate and combine them</a:t>
            </a:r>
          </a:p>
          <a:p>
            <a:pPr marL="800100" lvl="1" indent="-342900">
              <a:buFont typeface="Arial" panose="020B0604020202020204" pitchFamily="34" charset="0"/>
              <a:buChar char="•"/>
            </a:pPr>
            <a:r>
              <a:rPr lang="en-US" sz="2000" dirty="0"/>
              <a:t>Work together in iterations</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solidFill>
                  <a:srgbClr val="FF0000"/>
                </a:solidFill>
              </a:rPr>
              <a:t>Do not forget: </a:t>
            </a:r>
            <a:r>
              <a:rPr lang="en-US" sz="2000" dirty="0"/>
              <a:t>They tend to hallucinate – Narrow their search space</a:t>
            </a:r>
          </a:p>
          <a:p>
            <a:pPr lvl="1"/>
            <a:endParaRPr lang="en-US" sz="2000" dirty="0"/>
          </a:p>
          <a:p>
            <a:pPr marL="342900" indent="-342900">
              <a:buFont typeface="Arial" panose="020B0604020202020204" pitchFamily="34" charset="0"/>
              <a:buChar char="•"/>
            </a:pPr>
            <a:r>
              <a:rPr lang="en-US" sz="2000" dirty="0">
                <a:solidFill>
                  <a:srgbClr val="FF0000"/>
                </a:solidFill>
              </a:rPr>
              <a:t>Always be on the driving seat! </a:t>
            </a:r>
            <a:r>
              <a:rPr lang="en-US" sz="2000" dirty="0"/>
              <a:t>Do not allow them too much freedom – Errors are propagating!</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Provide context &amp; structure</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Split the problem into subproblems</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solidFill>
                  <a:srgbClr val="FF0000"/>
                </a:solidFill>
              </a:rPr>
              <a:t>Never, ever trust their output as being true!!!</a:t>
            </a:r>
          </a:p>
          <a:p>
            <a:pPr marL="800100" lvl="1" indent="-342900">
              <a:buFont typeface="Arial" panose="020B0604020202020204" pitchFamily="34" charset="0"/>
              <a:buChar char="•"/>
            </a:pPr>
            <a:endParaRPr lang="nl-BE" sz="2000" dirty="0"/>
          </a:p>
        </p:txBody>
      </p:sp>
    </p:spTree>
    <p:extLst>
      <p:ext uri="{BB962C8B-B14F-4D97-AF65-F5344CB8AC3E}">
        <p14:creationId xmlns:p14="http://schemas.microsoft.com/office/powerpoint/2010/main" val="37336310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16A81-D771-45CC-A9D4-F64AD183D2CC}"/>
              </a:ext>
            </a:extLst>
          </p:cNvPr>
          <p:cNvSpPr>
            <a:spLocks noGrp="1"/>
          </p:cNvSpPr>
          <p:nvPr>
            <p:ph type="title"/>
          </p:nvPr>
        </p:nvSpPr>
        <p:spPr/>
        <p:txBody>
          <a:bodyPr/>
          <a:lstStyle/>
          <a:p>
            <a:r>
              <a:rPr lang="en-US" dirty="0"/>
              <a:t>To Summarize</a:t>
            </a:r>
            <a:endParaRPr lang="nl-BE" dirty="0"/>
          </a:p>
        </p:txBody>
      </p:sp>
      <p:sp>
        <p:nvSpPr>
          <p:cNvPr id="4" name="TextBox 3">
            <a:extLst>
              <a:ext uri="{FF2B5EF4-FFF2-40B4-BE49-F238E27FC236}">
                <a16:creationId xmlns:a16="http://schemas.microsoft.com/office/drawing/2014/main" id="{CE7C726C-EBE4-AFE7-AB9C-55CABD6ECBBD}"/>
              </a:ext>
            </a:extLst>
          </p:cNvPr>
          <p:cNvSpPr txBox="1"/>
          <p:nvPr/>
        </p:nvSpPr>
        <p:spPr>
          <a:xfrm>
            <a:off x="917600" y="1287809"/>
            <a:ext cx="11116743" cy="5016758"/>
          </a:xfrm>
          <a:prstGeom prst="rect">
            <a:avLst/>
          </a:prstGeom>
          <a:noFill/>
        </p:spPr>
        <p:txBody>
          <a:bodyPr wrap="square" rtlCol="0">
            <a:spAutoFit/>
          </a:bodyPr>
          <a:lstStyle/>
          <a:p>
            <a:r>
              <a:rPr lang="en-US" sz="2000" dirty="0"/>
              <a:t>LLMs are a great tool! And they will get much (much) better</a:t>
            </a:r>
          </a:p>
          <a:p>
            <a:r>
              <a:rPr lang="en-US" sz="2000" dirty="0"/>
              <a:t>It’s a technology that is here to stay!</a:t>
            </a:r>
          </a:p>
          <a:p>
            <a:endParaRPr lang="en-US" sz="2000" dirty="0"/>
          </a:p>
          <a:p>
            <a:r>
              <a:rPr lang="en-US" sz="2000" dirty="0"/>
              <a:t>Skepticism is beneficial as it drives good use!</a:t>
            </a:r>
          </a:p>
          <a:p>
            <a:r>
              <a:rPr lang="en-US" sz="2000" dirty="0"/>
              <a:t>Clear evidence for productivity boosts.</a:t>
            </a:r>
          </a:p>
          <a:p>
            <a:endParaRPr lang="en-US" sz="2000" dirty="0"/>
          </a:p>
          <a:p>
            <a:r>
              <a:rPr lang="en-US" sz="2000" dirty="0"/>
              <a:t>As with every technology we need to be aware of their advantages/limitations.</a:t>
            </a:r>
          </a:p>
          <a:p>
            <a:r>
              <a:rPr lang="en-US" sz="2000" dirty="0"/>
              <a:t>When to use/not use.</a:t>
            </a:r>
          </a:p>
          <a:p>
            <a:r>
              <a:rPr lang="en-US" sz="2000" dirty="0"/>
              <a:t>They are not perfect! They are not useless!</a:t>
            </a:r>
          </a:p>
          <a:p>
            <a:endParaRPr lang="en-US" sz="2000" dirty="0"/>
          </a:p>
          <a:p>
            <a:r>
              <a:rPr lang="en-US" sz="2000" dirty="0"/>
              <a:t>Different use cases with good results.</a:t>
            </a:r>
          </a:p>
          <a:p>
            <a:r>
              <a:rPr lang="en-US" sz="2000" dirty="0"/>
              <a:t>You are always the one how guides them and makes the final call.</a:t>
            </a:r>
          </a:p>
          <a:p>
            <a:r>
              <a:rPr lang="en-US" sz="2000" dirty="0"/>
              <a:t>Otherwise there will be problems.</a:t>
            </a:r>
          </a:p>
          <a:p>
            <a:endParaRPr lang="en-US" sz="2000" dirty="0"/>
          </a:p>
          <a:p>
            <a:r>
              <a:rPr lang="en-US" sz="2000" dirty="0"/>
              <a:t>Prompting style is very high correlated (at the moment) with getting good results.</a:t>
            </a:r>
          </a:p>
          <a:p>
            <a:r>
              <a:rPr lang="en-US" sz="2000" dirty="0"/>
              <a:t>It takes time to make them work for you </a:t>
            </a:r>
          </a:p>
        </p:txBody>
      </p:sp>
      <p:sp>
        <p:nvSpPr>
          <p:cNvPr id="6" name="TextBox 5">
            <a:extLst>
              <a:ext uri="{FF2B5EF4-FFF2-40B4-BE49-F238E27FC236}">
                <a16:creationId xmlns:a16="http://schemas.microsoft.com/office/drawing/2014/main" id="{8A7811BC-2353-AB78-9CC0-415A4B526C3E}"/>
              </a:ext>
            </a:extLst>
          </p:cNvPr>
          <p:cNvSpPr txBox="1"/>
          <p:nvPr/>
        </p:nvSpPr>
        <p:spPr>
          <a:xfrm>
            <a:off x="507697" y="1132413"/>
            <a:ext cx="609600" cy="5078313"/>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a:t>
            </a:r>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en-US" dirty="0"/>
              <a:t> </a:t>
            </a:r>
          </a:p>
          <a:p>
            <a:pPr marL="285750" indent="-285750">
              <a:buFont typeface="Arial" panose="020B0604020202020204" pitchFamily="34" charset="0"/>
              <a:buChar char="•"/>
            </a:pPr>
            <a:endParaRPr lang="en-US" dirty="0"/>
          </a:p>
          <a:p>
            <a:endParaRPr lang="en-US" dirty="0"/>
          </a:p>
          <a:p>
            <a:endParaRPr lang="en-US" dirty="0"/>
          </a:p>
          <a:p>
            <a:pPr marL="285750" indent="-285750">
              <a:buFont typeface="Arial" panose="020B0604020202020204" pitchFamily="34" charset="0"/>
              <a:buChar char="•"/>
            </a:pPr>
            <a:r>
              <a:rPr lang="nl-BE" dirty="0"/>
              <a:t> </a:t>
            </a:r>
          </a:p>
          <a:p>
            <a:pPr marL="285750" indent="-285750">
              <a:buFont typeface="Arial" panose="020B0604020202020204" pitchFamily="34" charset="0"/>
              <a:buChar char="•"/>
            </a:pPr>
            <a:endParaRPr lang="nl-BE" dirty="0"/>
          </a:p>
          <a:p>
            <a:endParaRPr lang="nl-BE" dirty="0"/>
          </a:p>
          <a:p>
            <a:endParaRPr lang="nl-BE" dirty="0"/>
          </a:p>
          <a:p>
            <a:endParaRPr lang="nl-BE" dirty="0"/>
          </a:p>
          <a:p>
            <a:pPr marL="285750" indent="-285750">
              <a:buFont typeface="Arial" panose="020B0604020202020204" pitchFamily="34" charset="0"/>
              <a:buChar char="•"/>
            </a:pPr>
            <a:r>
              <a:rPr lang="nl-BE" dirty="0"/>
              <a:t> </a:t>
            </a:r>
          </a:p>
          <a:p>
            <a:pPr marL="285750" indent="-285750">
              <a:buFont typeface="Arial" panose="020B0604020202020204" pitchFamily="34" charset="0"/>
              <a:buChar char="•"/>
            </a:pPr>
            <a:endParaRPr lang="nl-BE" dirty="0"/>
          </a:p>
          <a:p>
            <a:pPr marL="285750" indent="-285750">
              <a:buFont typeface="Arial" panose="020B0604020202020204" pitchFamily="34" charset="0"/>
              <a:buChar char="•"/>
            </a:pPr>
            <a:endParaRPr lang="nl-BE" dirty="0"/>
          </a:p>
          <a:p>
            <a:pPr marL="285750" indent="-285750">
              <a:buFont typeface="Arial" panose="020B0604020202020204" pitchFamily="34" charset="0"/>
              <a:buChar char="•"/>
            </a:pPr>
            <a:endParaRPr lang="nl-BE" dirty="0"/>
          </a:p>
          <a:p>
            <a:pPr marL="285750" indent="-285750">
              <a:buFont typeface="Arial" panose="020B0604020202020204" pitchFamily="34" charset="0"/>
              <a:buChar char="•"/>
            </a:pPr>
            <a:r>
              <a:rPr lang="nl-BE" dirty="0"/>
              <a:t> </a:t>
            </a:r>
            <a:endParaRPr lang="en-US" dirty="0"/>
          </a:p>
        </p:txBody>
      </p:sp>
    </p:spTree>
    <p:extLst>
      <p:ext uri="{BB962C8B-B14F-4D97-AF65-F5344CB8AC3E}">
        <p14:creationId xmlns:p14="http://schemas.microsoft.com/office/powerpoint/2010/main" val="31567615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7DC04-821D-F1CD-9202-74BCA66F1290}"/>
              </a:ext>
            </a:extLst>
          </p:cNvPr>
          <p:cNvSpPr>
            <a:spLocks noGrp="1"/>
          </p:cNvSpPr>
          <p:nvPr>
            <p:ph type="title"/>
          </p:nvPr>
        </p:nvSpPr>
        <p:spPr/>
        <p:txBody>
          <a:bodyPr/>
          <a:lstStyle/>
          <a:p>
            <a:r>
              <a:rPr lang="en-US" dirty="0"/>
              <a:t>References</a:t>
            </a:r>
            <a:endParaRPr lang="nl-BE" dirty="0"/>
          </a:p>
        </p:txBody>
      </p:sp>
      <p:sp>
        <p:nvSpPr>
          <p:cNvPr id="3" name="Content Placeholder 2">
            <a:extLst>
              <a:ext uri="{FF2B5EF4-FFF2-40B4-BE49-F238E27FC236}">
                <a16:creationId xmlns:a16="http://schemas.microsoft.com/office/drawing/2014/main" id="{DDA5AA11-13D1-5106-E132-BAC747590897}"/>
              </a:ext>
            </a:extLst>
          </p:cNvPr>
          <p:cNvSpPr>
            <a:spLocks noGrp="1"/>
          </p:cNvSpPr>
          <p:nvPr>
            <p:ph sz="half" idx="1"/>
          </p:nvPr>
        </p:nvSpPr>
        <p:spPr/>
        <p:txBody>
          <a:bodyPr/>
          <a:lstStyle/>
          <a:p>
            <a:pPr marL="0" indent="0">
              <a:buNone/>
            </a:pPr>
            <a:r>
              <a:rPr lang="en-US" sz="1600" dirty="0">
                <a:latin typeface="Arial" panose="020B0604020202020204" pitchFamily="34" charset="0"/>
                <a:cs typeface="Arial" panose="020B0604020202020204" pitchFamily="34" charset="0"/>
              </a:rPr>
              <a:t>[1 </a:t>
            </a:r>
            <a:r>
              <a:rPr lang="en-US" sz="1600" b="0" i="0" dirty="0">
                <a:solidFill>
                  <a:srgbClr val="222222"/>
                </a:solidFill>
                <a:effectLst/>
                <a:latin typeface="Arial" panose="020B0604020202020204" pitchFamily="34" charset="0"/>
                <a:cs typeface="Arial" panose="020B0604020202020204" pitchFamily="34" charset="0"/>
              </a:rPr>
              <a:t>Noy, </a:t>
            </a:r>
            <a:r>
              <a:rPr lang="en-US" sz="1600" b="0" i="0" dirty="0" err="1">
                <a:solidFill>
                  <a:srgbClr val="222222"/>
                </a:solidFill>
                <a:effectLst/>
                <a:latin typeface="Arial" panose="020B0604020202020204" pitchFamily="34" charset="0"/>
                <a:cs typeface="Arial" panose="020B0604020202020204" pitchFamily="34" charset="0"/>
              </a:rPr>
              <a:t>Shakked</a:t>
            </a:r>
            <a:r>
              <a:rPr lang="en-US" sz="1600" b="0" i="0" dirty="0">
                <a:solidFill>
                  <a:srgbClr val="222222"/>
                </a:solidFill>
                <a:effectLst/>
                <a:latin typeface="Arial" panose="020B0604020202020204" pitchFamily="34" charset="0"/>
                <a:cs typeface="Arial" panose="020B0604020202020204" pitchFamily="34" charset="0"/>
              </a:rPr>
              <a:t>, and Whitney Zhang. "Experimental evidence on the productivity effects of generative artificial intelligence." </a:t>
            </a:r>
            <a:r>
              <a:rPr lang="en-US" sz="1600" b="0" i="1" dirty="0">
                <a:solidFill>
                  <a:srgbClr val="222222"/>
                </a:solidFill>
                <a:effectLst/>
                <a:latin typeface="Arial" panose="020B0604020202020204" pitchFamily="34" charset="0"/>
                <a:cs typeface="Arial" panose="020B0604020202020204" pitchFamily="34" charset="0"/>
              </a:rPr>
              <a:t>Available at SSRN 4375283</a:t>
            </a:r>
            <a:r>
              <a:rPr lang="en-US" sz="1600" b="0" i="0" dirty="0">
                <a:solidFill>
                  <a:srgbClr val="222222"/>
                </a:solidFill>
                <a:effectLst/>
                <a:latin typeface="Arial" panose="020B0604020202020204" pitchFamily="34" charset="0"/>
                <a:cs typeface="Arial" panose="020B0604020202020204" pitchFamily="34" charset="0"/>
              </a:rPr>
              <a:t> (2023). </a:t>
            </a:r>
          </a:p>
          <a:p>
            <a:pPr marL="0" indent="0">
              <a:buNone/>
            </a:pPr>
            <a:r>
              <a:rPr lang="en-US" sz="1600" b="0" i="0" dirty="0">
                <a:solidFill>
                  <a:srgbClr val="222222"/>
                </a:solidFill>
                <a:effectLst/>
                <a:latin typeface="Arial" panose="020B0604020202020204" pitchFamily="34" charset="0"/>
                <a:cs typeface="Arial" panose="020B0604020202020204" pitchFamily="34" charset="0"/>
              </a:rPr>
              <a:t>[2] Montenegro-Rueda, Marta, et al. "Impact of the implementation of </a:t>
            </a:r>
            <a:r>
              <a:rPr lang="en-US" sz="1600" b="0" i="0" dirty="0" err="1">
                <a:solidFill>
                  <a:srgbClr val="222222"/>
                </a:solidFill>
                <a:effectLst/>
                <a:latin typeface="Arial" panose="020B0604020202020204" pitchFamily="34" charset="0"/>
                <a:cs typeface="Arial" panose="020B0604020202020204" pitchFamily="34" charset="0"/>
              </a:rPr>
              <a:t>ChatGPT</a:t>
            </a:r>
            <a:r>
              <a:rPr lang="en-US" sz="1600" b="0" i="0" dirty="0">
                <a:solidFill>
                  <a:srgbClr val="222222"/>
                </a:solidFill>
                <a:effectLst/>
                <a:latin typeface="Arial" panose="020B0604020202020204" pitchFamily="34" charset="0"/>
                <a:cs typeface="Arial" panose="020B0604020202020204" pitchFamily="34" charset="0"/>
              </a:rPr>
              <a:t> in education: A systematic review." </a:t>
            </a:r>
            <a:r>
              <a:rPr lang="en-US" sz="1600" b="0" i="1" dirty="0">
                <a:solidFill>
                  <a:srgbClr val="222222"/>
                </a:solidFill>
                <a:effectLst/>
                <a:latin typeface="Arial" panose="020B0604020202020204" pitchFamily="34" charset="0"/>
                <a:cs typeface="Arial" panose="020B0604020202020204" pitchFamily="34" charset="0"/>
              </a:rPr>
              <a:t>Computers</a:t>
            </a:r>
            <a:r>
              <a:rPr lang="en-US" sz="1600" b="0" i="0" dirty="0">
                <a:solidFill>
                  <a:srgbClr val="222222"/>
                </a:solidFill>
                <a:effectLst/>
                <a:latin typeface="Arial" panose="020B0604020202020204" pitchFamily="34" charset="0"/>
                <a:cs typeface="Arial" panose="020B0604020202020204" pitchFamily="34" charset="0"/>
              </a:rPr>
              <a:t> 12.8 (2023): 153.</a:t>
            </a:r>
          </a:p>
          <a:p>
            <a:pPr marL="0" indent="0">
              <a:buNone/>
            </a:pPr>
            <a:r>
              <a:rPr lang="nl-BE" sz="1600" dirty="0">
                <a:solidFill>
                  <a:srgbClr val="222222"/>
                </a:solidFill>
                <a:latin typeface="Arial" panose="020B0604020202020204" pitchFamily="34" charset="0"/>
                <a:cs typeface="Arial" panose="020B0604020202020204" pitchFamily="34" charset="0"/>
              </a:rPr>
              <a:t>[3] </a:t>
            </a:r>
            <a:r>
              <a:rPr lang="en-US" sz="1600" b="0" i="0" dirty="0">
                <a:solidFill>
                  <a:srgbClr val="222222"/>
                </a:solidFill>
                <a:effectLst/>
                <a:latin typeface="Arial" panose="020B0604020202020204" pitchFamily="34" charset="0"/>
                <a:cs typeface="Arial" panose="020B0604020202020204" pitchFamily="34" charset="0"/>
              </a:rPr>
              <a:t>Singhal, Karan, et al. "Towards expert-level medical question answering with large language models." </a:t>
            </a:r>
            <a:r>
              <a:rPr lang="en-US" sz="1600" b="0" i="1" dirty="0" err="1">
                <a:solidFill>
                  <a:srgbClr val="222222"/>
                </a:solidFill>
                <a:effectLst/>
                <a:latin typeface="Arial" panose="020B0604020202020204" pitchFamily="34" charset="0"/>
                <a:cs typeface="Arial" panose="020B0604020202020204" pitchFamily="34" charset="0"/>
              </a:rPr>
              <a:t>arXiv</a:t>
            </a:r>
            <a:r>
              <a:rPr lang="en-US" sz="1600" b="0" i="1" dirty="0">
                <a:solidFill>
                  <a:srgbClr val="222222"/>
                </a:solidFill>
                <a:effectLst/>
                <a:latin typeface="Arial" panose="020B0604020202020204" pitchFamily="34" charset="0"/>
                <a:cs typeface="Arial" panose="020B0604020202020204" pitchFamily="34" charset="0"/>
              </a:rPr>
              <a:t> preprint arXiv:2305.09617</a:t>
            </a:r>
            <a:r>
              <a:rPr lang="en-US" sz="1600" b="0" i="0" dirty="0">
                <a:solidFill>
                  <a:srgbClr val="222222"/>
                </a:solidFill>
                <a:effectLst/>
                <a:latin typeface="Arial" panose="020B0604020202020204" pitchFamily="34" charset="0"/>
                <a:cs typeface="Arial" panose="020B0604020202020204" pitchFamily="34" charset="0"/>
              </a:rPr>
              <a:t> (2023)</a:t>
            </a:r>
          </a:p>
          <a:p>
            <a:pPr marL="0" indent="0">
              <a:buNone/>
            </a:pPr>
            <a:r>
              <a:rPr lang="en-US" sz="1600" dirty="0">
                <a:solidFill>
                  <a:srgbClr val="222222"/>
                </a:solidFill>
                <a:latin typeface="Arial" panose="020B0604020202020204" pitchFamily="34" charset="0"/>
                <a:cs typeface="Arial" panose="020B0604020202020204" pitchFamily="34" charset="0"/>
              </a:rPr>
              <a:t>[4] </a:t>
            </a:r>
            <a:r>
              <a:rPr lang="en-US" sz="1600" b="0" i="0" dirty="0" err="1">
                <a:solidFill>
                  <a:srgbClr val="222222"/>
                </a:solidFill>
                <a:effectLst/>
                <a:latin typeface="Arial" panose="020B0604020202020204" pitchFamily="34" charset="0"/>
                <a:cs typeface="Arial" panose="020B0604020202020204" pitchFamily="34" charset="0"/>
              </a:rPr>
              <a:t>Romera</a:t>
            </a:r>
            <a:r>
              <a:rPr lang="en-US" sz="1600" b="0" i="0" dirty="0">
                <a:solidFill>
                  <a:srgbClr val="222222"/>
                </a:solidFill>
                <a:effectLst/>
                <a:latin typeface="Arial" panose="020B0604020202020204" pitchFamily="34" charset="0"/>
                <a:cs typeface="Arial" panose="020B0604020202020204" pitchFamily="34" charset="0"/>
              </a:rPr>
              <a:t>-Paredes, Bernardino, et al. "Mathematical discoveries from program search with large language models." </a:t>
            </a:r>
            <a:r>
              <a:rPr lang="en-US" sz="1600" b="0" i="1" dirty="0">
                <a:solidFill>
                  <a:srgbClr val="222222"/>
                </a:solidFill>
                <a:effectLst/>
                <a:latin typeface="Arial" panose="020B0604020202020204" pitchFamily="34" charset="0"/>
                <a:cs typeface="Arial" panose="020B0604020202020204" pitchFamily="34" charset="0"/>
              </a:rPr>
              <a:t>Nature</a:t>
            </a:r>
            <a:r>
              <a:rPr lang="en-US" sz="1600" b="0" i="0" dirty="0">
                <a:solidFill>
                  <a:srgbClr val="222222"/>
                </a:solidFill>
                <a:effectLst/>
                <a:latin typeface="Arial" panose="020B0604020202020204" pitchFamily="34" charset="0"/>
                <a:cs typeface="Arial" panose="020B0604020202020204" pitchFamily="34" charset="0"/>
              </a:rPr>
              <a:t> (2023): 1-3.</a:t>
            </a:r>
            <a:endParaRPr lang="en-US" sz="1600" dirty="0">
              <a:solidFill>
                <a:srgbClr val="22222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853989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00C92-426F-DAC4-B048-CB40826B31C1}"/>
              </a:ext>
            </a:extLst>
          </p:cNvPr>
          <p:cNvSpPr>
            <a:spLocks noGrp="1"/>
          </p:cNvSpPr>
          <p:nvPr>
            <p:ph type="ctrTitle"/>
          </p:nvPr>
        </p:nvSpPr>
        <p:spPr>
          <a:xfrm>
            <a:off x="977505" y="778544"/>
            <a:ext cx="9075175" cy="2387595"/>
          </a:xfrm>
        </p:spPr>
        <p:txBody>
          <a:bodyPr/>
          <a:lstStyle/>
          <a:p>
            <a:r>
              <a:rPr lang="en-US" dirty="0"/>
              <a:t>The end </a:t>
            </a:r>
            <a:r>
              <a:rPr lang="en-US" dirty="0">
                <a:sym typeface="Wingdings" panose="05000000000000000000" pitchFamily="2" charset="2"/>
              </a:rPr>
              <a:t></a:t>
            </a:r>
            <a:endParaRPr lang="nl-BE" dirty="0"/>
          </a:p>
        </p:txBody>
      </p:sp>
      <p:sp>
        <p:nvSpPr>
          <p:cNvPr id="3" name="Subtitle 2">
            <a:extLst>
              <a:ext uri="{FF2B5EF4-FFF2-40B4-BE49-F238E27FC236}">
                <a16:creationId xmlns:a16="http://schemas.microsoft.com/office/drawing/2014/main" id="{0DA76BE6-200E-A8DB-AA5E-3A25BFCE27F2}"/>
              </a:ext>
            </a:extLst>
          </p:cNvPr>
          <p:cNvSpPr>
            <a:spLocks noGrp="1"/>
          </p:cNvSpPr>
          <p:nvPr>
            <p:ph type="subTitle" idx="1"/>
          </p:nvPr>
        </p:nvSpPr>
        <p:spPr>
          <a:xfrm>
            <a:off x="2099388" y="3691861"/>
            <a:ext cx="7033726" cy="1020098"/>
          </a:xfrm>
        </p:spPr>
        <p:txBody>
          <a:bodyPr>
            <a:normAutofit/>
          </a:bodyPr>
          <a:lstStyle/>
          <a:p>
            <a:r>
              <a:rPr lang="en-US" sz="4400" dirty="0"/>
              <a:t>Questions?</a:t>
            </a:r>
            <a:endParaRPr lang="nl-BE" sz="4400" dirty="0"/>
          </a:p>
        </p:txBody>
      </p:sp>
      <p:grpSp>
        <p:nvGrpSpPr>
          <p:cNvPr id="4" name="Google Shape;2576;p48">
            <a:extLst>
              <a:ext uri="{FF2B5EF4-FFF2-40B4-BE49-F238E27FC236}">
                <a16:creationId xmlns:a16="http://schemas.microsoft.com/office/drawing/2014/main" id="{38CACAB7-F4AE-F0FC-D3B0-40C7BB81D742}"/>
              </a:ext>
            </a:extLst>
          </p:cNvPr>
          <p:cNvGrpSpPr/>
          <p:nvPr/>
        </p:nvGrpSpPr>
        <p:grpSpPr>
          <a:xfrm>
            <a:off x="9703835" y="5607700"/>
            <a:ext cx="1847461" cy="802432"/>
            <a:chOff x="-1597345" y="233060"/>
            <a:chExt cx="9980362" cy="3571176"/>
          </a:xfrm>
        </p:grpSpPr>
        <p:sp>
          <p:nvSpPr>
            <p:cNvPr id="5" name="Google Shape;2577;p48">
              <a:extLst>
                <a:ext uri="{FF2B5EF4-FFF2-40B4-BE49-F238E27FC236}">
                  <a16:creationId xmlns:a16="http://schemas.microsoft.com/office/drawing/2014/main" id="{E0A05AA3-941C-1149-DD1A-8586C956C3CA}"/>
                </a:ext>
              </a:extLst>
            </p:cNvPr>
            <p:cNvSpPr/>
            <p:nvPr/>
          </p:nvSpPr>
          <p:spPr>
            <a:xfrm rot="10800000" flipH="1">
              <a:off x="-1597345" y="1616463"/>
              <a:ext cx="2376671" cy="2156850"/>
            </a:xfrm>
            <a:custGeom>
              <a:avLst/>
              <a:gdLst/>
              <a:ahLst/>
              <a:cxnLst/>
              <a:rect l="l" t="t" r="r" b="b"/>
              <a:pathLst>
                <a:path w="2376671" h="2156850" extrusionOk="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6" name="Google Shape;2578;p48">
              <a:extLst>
                <a:ext uri="{FF2B5EF4-FFF2-40B4-BE49-F238E27FC236}">
                  <a16:creationId xmlns:a16="http://schemas.microsoft.com/office/drawing/2014/main" id="{931F03BC-521B-D9CB-541B-BEB39B362C6A}"/>
                </a:ext>
              </a:extLst>
            </p:cNvPr>
            <p:cNvSpPr/>
            <p:nvPr/>
          </p:nvSpPr>
          <p:spPr>
            <a:xfrm rot="10800000" flipH="1">
              <a:off x="943753" y="1616470"/>
              <a:ext cx="669528" cy="2156859"/>
            </a:xfrm>
            <a:custGeom>
              <a:avLst/>
              <a:gdLst/>
              <a:ahLst/>
              <a:cxnLst/>
              <a:rect l="l" t="t" r="r" b="b"/>
              <a:pathLst>
                <a:path w="669528" h="2156859" extrusionOk="0">
                  <a:moveTo>
                    <a:pt x="669528" y="140"/>
                  </a:moveTo>
                  <a:lnTo>
                    <a:pt x="0" y="140"/>
                  </a:lnTo>
                  <a:lnTo>
                    <a:pt x="0" y="2157000"/>
                  </a:lnTo>
                  <a:lnTo>
                    <a:pt x="669528" y="215700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7" name="Google Shape;2579;p48">
              <a:extLst>
                <a:ext uri="{FF2B5EF4-FFF2-40B4-BE49-F238E27FC236}">
                  <a16:creationId xmlns:a16="http://schemas.microsoft.com/office/drawing/2014/main" id="{74B5EFC4-6363-4B16-54D0-EECB0182D5ED}"/>
                </a:ext>
              </a:extLst>
            </p:cNvPr>
            <p:cNvSpPr/>
            <p:nvPr/>
          </p:nvSpPr>
          <p:spPr>
            <a:xfrm rot="10800000" flipH="1">
              <a:off x="1773807" y="1616468"/>
              <a:ext cx="2376670" cy="2156860"/>
            </a:xfrm>
            <a:custGeom>
              <a:avLst/>
              <a:gdLst/>
              <a:ahLst/>
              <a:cxnLst/>
              <a:rect l="l" t="t" r="r" b="b"/>
              <a:pathLst>
                <a:path w="2376670" h="2156860" extrusionOk="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nvGrpSpPr>
            <p:cNvPr id="8" name="Google Shape;2580;p48">
              <a:extLst>
                <a:ext uri="{FF2B5EF4-FFF2-40B4-BE49-F238E27FC236}">
                  <a16:creationId xmlns:a16="http://schemas.microsoft.com/office/drawing/2014/main" id="{C1B0A2D4-8984-92A3-B969-4985A45E8EA0}"/>
                </a:ext>
              </a:extLst>
            </p:cNvPr>
            <p:cNvGrpSpPr/>
            <p:nvPr/>
          </p:nvGrpSpPr>
          <p:grpSpPr>
            <a:xfrm>
              <a:off x="184698" y="233060"/>
              <a:ext cx="8198319" cy="3571176"/>
              <a:chOff x="184698" y="233060"/>
              <a:chExt cx="8198319" cy="3571176"/>
            </a:xfrm>
          </p:grpSpPr>
          <p:sp>
            <p:nvSpPr>
              <p:cNvPr id="9" name="Google Shape;2581;p48">
                <a:extLst>
                  <a:ext uri="{FF2B5EF4-FFF2-40B4-BE49-F238E27FC236}">
                    <a16:creationId xmlns:a16="http://schemas.microsoft.com/office/drawing/2014/main" id="{F13932DD-D780-BB4F-EEEE-972D788C6733}"/>
                  </a:ext>
                </a:extLst>
              </p:cNvPr>
              <p:cNvSpPr/>
              <p:nvPr/>
            </p:nvSpPr>
            <p:spPr>
              <a:xfrm rot="10800000" flipH="1">
                <a:off x="4181769" y="1585525"/>
                <a:ext cx="2192617" cy="2218711"/>
              </a:xfrm>
              <a:custGeom>
                <a:avLst/>
                <a:gdLst/>
                <a:ahLst/>
                <a:cxnLst/>
                <a:rect l="l" t="t" r="r" b="b"/>
                <a:pathLst>
                  <a:path w="2192617" h="2218711" extrusionOk="0">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0" name="Google Shape;2582;p48">
                <a:extLst>
                  <a:ext uri="{FF2B5EF4-FFF2-40B4-BE49-F238E27FC236}">
                    <a16:creationId xmlns:a16="http://schemas.microsoft.com/office/drawing/2014/main" id="{1D7518F6-6705-3320-814A-4A2E9D34D41D}"/>
                  </a:ext>
                </a:extLst>
              </p:cNvPr>
              <p:cNvSpPr/>
              <p:nvPr/>
            </p:nvSpPr>
            <p:spPr>
              <a:xfrm rot="10800000" flipH="1">
                <a:off x="6491878" y="1585525"/>
                <a:ext cx="1891136" cy="2218701"/>
              </a:xfrm>
              <a:custGeom>
                <a:avLst/>
                <a:gdLst/>
                <a:ahLst/>
                <a:cxnLst/>
                <a:rect l="l" t="t" r="r" b="b"/>
                <a:pathLst>
                  <a:path w="1891136" h="2218701" extrusionOk="0">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1" name="Google Shape;2583;p48">
                <a:extLst>
                  <a:ext uri="{FF2B5EF4-FFF2-40B4-BE49-F238E27FC236}">
                    <a16:creationId xmlns:a16="http://schemas.microsoft.com/office/drawing/2014/main" id="{11875698-53C3-AC8F-DFAE-472A715CBD00}"/>
                  </a:ext>
                </a:extLst>
              </p:cNvPr>
              <p:cNvSpPr/>
              <p:nvPr/>
            </p:nvSpPr>
            <p:spPr>
              <a:xfrm rot="10800000" flipH="1">
                <a:off x="2964500" y="341269"/>
                <a:ext cx="507440" cy="711794"/>
              </a:xfrm>
              <a:custGeom>
                <a:avLst/>
                <a:gdLst/>
                <a:ahLst/>
                <a:cxnLst/>
                <a:rect l="l" t="t" r="r" b="b"/>
                <a:pathLst>
                  <a:path w="507440" h="711794" extrusionOk="0">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2" name="Google Shape;2584;p48">
                <a:extLst>
                  <a:ext uri="{FF2B5EF4-FFF2-40B4-BE49-F238E27FC236}">
                    <a16:creationId xmlns:a16="http://schemas.microsoft.com/office/drawing/2014/main" id="{F67F214C-3393-A056-A629-B0975728AFEB}"/>
                  </a:ext>
                </a:extLst>
              </p:cNvPr>
              <p:cNvSpPr/>
              <p:nvPr/>
            </p:nvSpPr>
            <p:spPr>
              <a:xfrm rot="10800000" flipH="1">
                <a:off x="3546906" y="511524"/>
                <a:ext cx="547820" cy="550199"/>
              </a:xfrm>
              <a:custGeom>
                <a:avLst/>
                <a:gdLst/>
                <a:ahLst/>
                <a:cxnLst/>
                <a:rect l="l" t="t" r="r" b="b"/>
                <a:pathLst>
                  <a:path w="547820" h="550199" extrusionOk="0">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3" name="Google Shape;2585;p48">
                <a:extLst>
                  <a:ext uri="{FF2B5EF4-FFF2-40B4-BE49-F238E27FC236}">
                    <a16:creationId xmlns:a16="http://schemas.microsoft.com/office/drawing/2014/main" id="{7F1CEFF1-41DE-C57F-B8CD-577B657DBD3B}"/>
                  </a:ext>
                </a:extLst>
              </p:cNvPr>
              <p:cNvSpPr/>
              <p:nvPr/>
            </p:nvSpPr>
            <p:spPr>
              <a:xfrm rot="10800000" flipH="1">
                <a:off x="4139893" y="511523"/>
                <a:ext cx="554538" cy="804135"/>
              </a:xfrm>
              <a:custGeom>
                <a:avLst/>
                <a:gdLst/>
                <a:ahLst/>
                <a:cxnLst/>
                <a:rect l="l" t="t" r="r" b="b"/>
                <a:pathLst>
                  <a:path w="554538" h="804135" extrusionOk="0">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4" name="Google Shape;2586;p48">
                <a:extLst>
                  <a:ext uri="{FF2B5EF4-FFF2-40B4-BE49-F238E27FC236}">
                    <a16:creationId xmlns:a16="http://schemas.microsoft.com/office/drawing/2014/main" id="{C4F3455B-366B-3A79-72C5-CECC1EE4447D}"/>
                  </a:ext>
                </a:extLst>
              </p:cNvPr>
              <p:cNvSpPr/>
              <p:nvPr/>
            </p:nvSpPr>
            <p:spPr>
              <a:xfrm rot="10800000" flipH="1">
                <a:off x="4772277" y="511525"/>
                <a:ext cx="529557" cy="550199"/>
              </a:xfrm>
              <a:custGeom>
                <a:avLst/>
                <a:gdLst/>
                <a:ahLst/>
                <a:cxnLst/>
                <a:rect l="l" t="t" r="r" b="b"/>
                <a:pathLst>
                  <a:path w="529557" h="550199" extrusionOk="0">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5" name="Google Shape;2587;p48">
                <a:extLst>
                  <a:ext uri="{FF2B5EF4-FFF2-40B4-BE49-F238E27FC236}">
                    <a16:creationId xmlns:a16="http://schemas.microsoft.com/office/drawing/2014/main" id="{B0CE6B11-39FA-2E12-C642-5F2207A6DEAB}"/>
                  </a:ext>
                </a:extLst>
              </p:cNvPr>
              <p:cNvSpPr/>
              <p:nvPr/>
            </p:nvSpPr>
            <p:spPr>
              <a:xfrm rot="10800000" flipH="1">
                <a:off x="5351810" y="511523"/>
                <a:ext cx="442089" cy="550199"/>
              </a:xfrm>
              <a:custGeom>
                <a:avLst/>
                <a:gdLst/>
                <a:ahLst/>
                <a:cxnLst/>
                <a:rect l="l" t="t" r="r" b="b"/>
                <a:pathLst>
                  <a:path w="442089" h="550199" extrusionOk="0">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6" name="Google Shape;2588;p48">
                <a:extLst>
                  <a:ext uri="{FF2B5EF4-FFF2-40B4-BE49-F238E27FC236}">
                    <a16:creationId xmlns:a16="http://schemas.microsoft.com/office/drawing/2014/main" id="{429808F1-53E3-EC4C-497C-CCA5184D2AA1}"/>
                  </a:ext>
                </a:extLst>
              </p:cNvPr>
              <p:cNvSpPr/>
              <p:nvPr/>
            </p:nvSpPr>
            <p:spPr>
              <a:xfrm rot="10800000" flipH="1">
                <a:off x="5850605" y="511524"/>
                <a:ext cx="514188" cy="550199"/>
              </a:xfrm>
              <a:custGeom>
                <a:avLst/>
                <a:gdLst/>
                <a:ahLst/>
                <a:cxnLst/>
                <a:rect l="l" t="t" r="r" b="b"/>
                <a:pathLst>
                  <a:path w="514188" h="550199" extrusionOk="0">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7" name="Google Shape;2589;p48">
                <a:extLst>
                  <a:ext uri="{FF2B5EF4-FFF2-40B4-BE49-F238E27FC236}">
                    <a16:creationId xmlns:a16="http://schemas.microsoft.com/office/drawing/2014/main" id="{5834C1B6-073B-C707-C579-0CBCFA007031}"/>
                  </a:ext>
                </a:extLst>
              </p:cNvPr>
              <p:cNvSpPr/>
              <p:nvPr/>
            </p:nvSpPr>
            <p:spPr>
              <a:xfrm rot="10800000" flipH="1">
                <a:off x="6444549" y="341269"/>
                <a:ext cx="507450" cy="711794"/>
              </a:xfrm>
              <a:custGeom>
                <a:avLst/>
                <a:gdLst/>
                <a:ahLst/>
                <a:cxnLst/>
                <a:rect l="l" t="t" r="r" b="b"/>
                <a:pathLst>
                  <a:path w="507450" h="711794" extrusionOk="0">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8" name="Google Shape;2590;p48">
                <a:extLst>
                  <a:ext uri="{FF2B5EF4-FFF2-40B4-BE49-F238E27FC236}">
                    <a16:creationId xmlns:a16="http://schemas.microsoft.com/office/drawing/2014/main" id="{5188C598-D03F-5833-F434-9FED135C18D5}"/>
                  </a:ext>
                </a:extLst>
              </p:cNvPr>
              <p:cNvSpPr/>
              <p:nvPr/>
            </p:nvSpPr>
            <p:spPr>
              <a:xfrm rot="10800000" flipH="1">
                <a:off x="7026965" y="511524"/>
                <a:ext cx="547820" cy="550199"/>
              </a:xfrm>
              <a:custGeom>
                <a:avLst/>
                <a:gdLst/>
                <a:ahLst/>
                <a:cxnLst/>
                <a:rect l="l" t="t" r="r" b="b"/>
                <a:pathLst>
                  <a:path w="547820" h="550199" extrusionOk="0">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19" name="Google Shape;2591;p48">
                <a:extLst>
                  <a:ext uri="{FF2B5EF4-FFF2-40B4-BE49-F238E27FC236}">
                    <a16:creationId xmlns:a16="http://schemas.microsoft.com/office/drawing/2014/main" id="{68A34F19-707C-5306-902C-8D96C80154FC}"/>
                  </a:ext>
                </a:extLst>
              </p:cNvPr>
              <p:cNvSpPr/>
              <p:nvPr/>
            </p:nvSpPr>
            <p:spPr>
              <a:xfrm rot="10800000" flipH="1">
                <a:off x="7620910" y="511524"/>
                <a:ext cx="547810" cy="550199"/>
              </a:xfrm>
              <a:custGeom>
                <a:avLst/>
                <a:gdLst/>
                <a:ahLst/>
                <a:cxnLst/>
                <a:rect l="l" t="t" r="r" b="b"/>
                <a:pathLst>
                  <a:path w="547810" h="550199" extrusionOk="0">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0" name="Google Shape;2592;p48">
                <a:extLst>
                  <a:ext uri="{FF2B5EF4-FFF2-40B4-BE49-F238E27FC236}">
                    <a16:creationId xmlns:a16="http://schemas.microsoft.com/office/drawing/2014/main" id="{B223C233-FCF6-784F-2151-B517D050CF63}"/>
                  </a:ext>
                </a:extLst>
              </p:cNvPr>
              <p:cNvSpPr/>
              <p:nvPr/>
            </p:nvSpPr>
            <p:spPr>
              <a:xfrm rot="10800000" flipH="1">
                <a:off x="8248471" y="341271"/>
                <a:ext cx="134546" cy="711794"/>
              </a:xfrm>
              <a:custGeom>
                <a:avLst/>
                <a:gdLst/>
                <a:ahLst/>
                <a:cxnLst/>
                <a:rect l="l" t="t" r="r" b="b"/>
                <a:pathLst>
                  <a:path w="134546" h="711794" extrusionOk="0">
                    <a:moveTo>
                      <a:pt x="134547" y="-254"/>
                    </a:moveTo>
                    <a:lnTo>
                      <a:pt x="0" y="-254"/>
                    </a:lnTo>
                    <a:lnTo>
                      <a:pt x="0" y="711540"/>
                    </a:lnTo>
                    <a:lnTo>
                      <a:pt x="134547" y="71154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1" name="Google Shape;2593;p48">
                <a:extLst>
                  <a:ext uri="{FF2B5EF4-FFF2-40B4-BE49-F238E27FC236}">
                    <a16:creationId xmlns:a16="http://schemas.microsoft.com/office/drawing/2014/main" id="{F609C809-3FE6-CB90-76C6-5827C1AEFF90}"/>
                  </a:ext>
                </a:extLst>
              </p:cNvPr>
              <p:cNvSpPr/>
              <p:nvPr/>
            </p:nvSpPr>
            <p:spPr>
              <a:xfrm rot="10800000" flipH="1">
                <a:off x="184698" y="233060"/>
                <a:ext cx="2187639" cy="1094728"/>
              </a:xfrm>
              <a:custGeom>
                <a:avLst/>
                <a:gdLst/>
                <a:ahLst/>
                <a:cxnLst/>
                <a:rect l="l" t="t" r="r" b="b"/>
                <a:pathLst>
                  <a:path w="2187639" h="1094728" extrusionOk="0">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grpSp>
      <p:sp>
        <p:nvSpPr>
          <p:cNvPr id="22" name="TextBox 21">
            <a:extLst>
              <a:ext uri="{FF2B5EF4-FFF2-40B4-BE49-F238E27FC236}">
                <a16:creationId xmlns:a16="http://schemas.microsoft.com/office/drawing/2014/main" id="{184D5AF2-9C53-1AF1-8644-3331614028EB}"/>
              </a:ext>
            </a:extLst>
          </p:cNvPr>
          <p:cNvSpPr txBox="1"/>
          <p:nvPr/>
        </p:nvSpPr>
        <p:spPr>
          <a:xfrm>
            <a:off x="217437" y="5850958"/>
            <a:ext cx="3890866" cy="1077218"/>
          </a:xfrm>
          <a:prstGeom prst="rect">
            <a:avLst/>
          </a:prstGeom>
          <a:noFill/>
        </p:spPr>
        <p:txBody>
          <a:bodyPr wrap="square" rtlCol="0">
            <a:spAutoFit/>
          </a:bodyPr>
          <a:lstStyle/>
          <a:p>
            <a:r>
              <a:rPr lang="en-US" sz="1600" dirty="0"/>
              <a:t>Contact Details:</a:t>
            </a:r>
          </a:p>
          <a:p>
            <a:r>
              <a:rPr lang="en-US" sz="1600" dirty="0"/>
              <a:t>- filotas.Theodosiou@vives.be</a:t>
            </a:r>
          </a:p>
          <a:p>
            <a:r>
              <a:rPr lang="nl-BE" altLang="nl-BE" sz="1400" dirty="0">
                <a:latin typeface="Arial" panose="020B0604020202020204" pitchFamily="34" charset="0"/>
              </a:rPr>
              <a:t>- www.linkedin.com/in/</a:t>
            </a:r>
            <a:r>
              <a:rPr lang="nl-BE" altLang="nl-BE" sz="1050" dirty="0">
                <a:latin typeface="Arial" panose="020B0604020202020204" pitchFamily="34" charset="0"/>
              </a:rPr>
              <a:t>filotas-theodosiou</a:t>
            </a:r>
          </a:p>
          <a:p>
            <a:endParaRPr lang="nl-BE" dirty="0"/>
          </a:p>
        </p:txBody>
      </p:sp>
      <p:sp>
        <p:nvSpPr>
          <p:cNvPr id="23" name="TextBox 22">
            <a:extLst>
              <a:ext uri="{FF2B5EF4-FFF2-40B4-BE49-F238E27FC236}">
                <a16:creationId xmlns:a16="http://schemas.microsoft.com/office/drawing/2014/main" id="{5E5B334F-C000-7A04-29DA-9A58CD071EA7}"/>
              </a:ext>
            </a:extLst>
          </p:cNvPr>
          <p:cNvSpPr txBox="1"/>
          <p:nvPr/>
        </p:nvSpPr>
        <p:spPr>
          <a:xfrm>
            <a:off x="217437" y="5360511"/>
            <a:ext cx="6190781" cy="461665"/>
          </a:xfrm>
          <a:prstGeom prst="rect">
            <a:avLst/>
          </a:prstGeom>
          <a:noFill/>
        </p:spPr>
        <p:txBody>
          <a:bodyPr wrap="square" rtlCol="0">
            <a:spAutoFit/>
          </a:bodyPr>
          <a:lstStyle/>
          <a:p>
            <a:r>
              <a:rPr lang="en-US" sz="2400" dirty="0"/>
              <a:t>Filotas Theodosiou</a:t>
            </a:r>
            <a:endParaRPr lang="nl-BE" sz="2400" dirty="0"/>
          </a:p>
        </p:txBody>
      </p:sp>
      <p:pic>
        <p:nvPicPr>
          <p:cNvPr id="24" name="Picture 11" descr="@Belgium-Forecasting-Centre">
            <a:extLst>
              <a:ext uri="{FF2B5EF4-FFF2-40B4-BE49-F238E27FC236}">
                <a16:creationId xmlns:a16="http://schemas.microsoft.com/office/drawing/2014/main" id="{100D4328-22D8-9C93-CCE7-1C9F21AF492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593" b="4843"/>
          <a:stretch/>
        </p:blipFill>
        <p:spPr bwMode="auto">
          <a:xfrm>
            <a:off x="7531703" y="5433058"/>
            <a:ext cx="1560194" cy="12725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5794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3437C-9CFC-65DB-5C00-F74F3A0300DB}"/>
              </a:ext>
            </a:extLst>
          </p:cNvPr>
          <p:cNvSpPr>
            <a:spLocks noGrp="1"/>
          </p:cNvSpPr>
          <p:nvPr>
            <p:ph type="title"/>
          </p:nvPr>
        </p:nvSpPr>
        <p:spPr/>
        <p:txBody>
          <a:bodyPr/>
          <a:lstStyle/>
          <a:p>
            <a:r>
              <a:rPr lang="en-US" dirty="0"/>
              <a:t>LLMs Drive the AI Hype</a:t>
            </a:r>
            <a:endParaRPr lang="nl-BE" dirty="0"/>
          </a:p>
        </p:txBody>
      </p:sp>
      <p:sp>
        <p:nvSpPr>
          <p:cNvPr id="7" name="TextBox 6">
            <a:extLst>
              <a:ext uri="{FF2B5EF4-FFF2-40B4-BE49-F238E27FC236}">
                <a16:creationId xmlns:a16="http://schemas.microsoft.com/office/drawing/2014/main" id="{D5D70F8C-3D83-C4D5-33B3-84E0DDEE1E57}"/>
              </a:ext>
            </a:extLst>
          </p:cNvPr>
          <p:cNvSpPr txBox="1"/>
          <p:nvPr/>
        </p:nvSpPr>
        <p:spPr>
          <a:xfrm>
            <a:off x="151887" y="1965140"/>
            <a:ext cx="8333030" cy="1938992"/>
          </a:xfrm>
          <a:prstGeom prst="rect">
            <a:avLst/>
          </a:prstGeom>
          <a:noFill/>
        </p:spPr>
        <p:txBody>
          <a:bodyPr wrap="square" rtlCol="0">
            <a:spAutoFit/>
          </a:bodyPr>
          <a:lstStyle/>
          <a:p>
            <a:r>
              <a:rPr lang="en-US" sz="2000" dirty="0"/>
              <a:t>Thanks to LLMs, AI has caught the attention of … pretty much everyone!</a:t>
            </a:r>
            <a:endParaRPr lang="el-GR" sz="2000" dirty="0"/>
          </a:p>
          <a:p>
            <a:endParaRPr lang="en-US" sz="2000" dirty="0"/>
          </a:p>
          <a:p>
            <a:r>
              <a:rPr lang="en-US" sz="2000" dirty="0"/>
              <a:t>This started almost a year ago with the release of </a:t>
            </a:r>
            <a:r>
              <a:rPr lang="en-US" sz="2000" dirty="0" err="1"/>
              <a:t>ChatGPT</a:t>
            </a:r>
            <a:endParaRPr lang="en-US" sz="2000" dirty="0"/>
          </a:p>
          <a:p>
            <a:r>
              <a:rPr lang="en-US" sz="2000" dirty="0"/>
              <a:t>Why did </a:t>
            </a:r>
            <a:r>
              <a:rPr lang="en-US" sz="2000" dirty="0" err="1"/>
              <a:t>ChatGPT</a:t>
            </a:r>
            <a:r>
              <a:rPr lang="en-US" sz="2000" dirty="0"/>
              <a:t> skyrocket in popularity?</a:t>
            </a:r>
            <a:endParaRPr lang="nl-BE" sz="2000" dirty="0"/>
          </a:p>
          <a:p>
            <a:pPr marL="285750" indent="-285750">
              <a:buClr>
                <a:srgbClr val="FF1515"/>
              </a:buClr>
              <a:buFont typeface="Arial" panose="020B0604020202020204" pitchFamily="34" charset="0"/>
              <a:buChar char="•"/>
            </a:pPr>
            <a:r>
              <a:rPr lang="nl-BE" sz="2000" dirty="0"/>
              <a:t>Well Natural Language!!</a:t>
            </a:r>
          </a:p>
          <a:p>
            <a:pPr marL="285750" indent="-285750">
              <a:buClr>
                <a:srgbClr val="FF1515"/>
              </a:buClr>
              <a:buFont typeface="Arial" panose="020B0604020202020204" pitchFamily="34" charset="0"/>
              <a:buChar char="•"/>
            </a:pPr>
            <a:r>
              <a:rPr lang="nl-BE" sz="2000" dirty="0" err="1"/>
              <a:t>Chatting</a:t>
            </a:r>
            <a:r>
              <a:rPr lang="nl-BE" sz="2000" dirty="0"/>
              <a:t>, </a:t>
            </a:r>
            <a:r>
              <a:rPr lang="nl-BE" sz="2000" dirty="0" err="1"/>
              <a:t>natural</a:t>
            </a:r>
            <a:r>
              <a:rPr lang="nl-BE" sz="2000" dirty="0"/>
              <a:t> interface, </a:t>
            </a:r>
            <a:r>
              <a:rPr lang="nl-BE" sz="2000" dirty="0" err="1"/>
              <a:t>makes</a:t>
            </a:r>
            <a:r>
              <a:rPr lang="nl-BE" sz="2000" dirty="0"/>
              <a:t> AI </a:t>
            </a:r>
            <a:r>
              <a:rPr lang="nl-BE" sz="2000" dirty="0" err="1"/>
              <a:t>available</a:t>
            </a:r>
            <a:r>
              <a:rPr lang="nl-BE" sz="2000" dirty="0"/>
              <a:t> </a:t>
            </a:r>
            <a:r>
              <a:rPr lang="nl-BE" sz="2000" dirty="0" err="1"/>
              <a:t>to</a:t>
            </a:r>
            <a:r>
              <a:rPr lang="nl-BE" sz="2000" dirty="0"/>
              <a:t> </a:t>
            </a:r>
            <a:r>
              <a:rPr lang="nl-BE" sz="2000" dirty="0" err="1"/>
              <a:t>anyone</a:t>
            </a:r>
            <a:r>
              <a:rPr lang="nl-BE" sz="2000" dirty="0"/>
              <a:t>!</a:t>
            </a:r>
          </a:p>
        </p:txBody>
      </p:sp>
      <p:pic>
        <p:nvPicPr>
          <p:cNvPr id="3074" name="Picture 2" descr="Δεν υπάρχει διαθέσιμη περιγραφή.">
            <a:extLst>
              <a:ext uri="{FF2B5EF4-FFF2-40B4-BE49-F238E27FC236}">
                <a16:creationId xmlns:a16="http://schemas.microsoft.com/office/drawing/2014/main" id="{43FCFDBF-F1ED-09CB-68E4-107B9BABD0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98190" y="1791479"/>
            <a:ext cx="3311608" cy="129704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Δεν υπάρχει διαθέσιμη περιγραφή.">
            <a:extLst>
              <a:ext uri="{FF2B5EF4-FFF2-40B4-BE49-F238E27FC236}">
                <a16:creationId xmlns:a16="http://schemas.microsoft.com/office/drawing/2014/main" id="{83CD448B-CDE5-6733-89ED-655468F949E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2408"/>
          <a:stretch/>
        </p:blipFill>
        <p:spPr bwMode="auto">
          <a:xfrm>
            <a:off x="8698558" y="3429000"/>
            <a:ext cx="2599831" cy="981555"/>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C734D77D-005D-EE0E-AF30-4A9C970A45FE}"/>
              </a:ext>
            </a:extLst>
          </p:cNvPr>
          <p:cNvCxnSpPr>
            <a:stCxn id="3074" idx="2"/>
            <a:endCxn id="3076" idx="0"/>
          </p:cNvCxnSpPr>
          <p:nvPr/>
        </p:nvCxnSpPr>
        <p:spPr>
          <a:xfrm>
            <a:off x="9953994" y="3088525"/>
            <a:ext cx="44480" cy="340475"/>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9924D4B-65E7-786F-39D2-8ABD961A5BF9}"/>
              </a:ext>
            </a:extLst>
          </p:cNvPr>
          <p:cNvSpPr txBox="1"/>
          <p:nvPr/>
        </p:nvSpPr>
        <p:spPr>
          <a:xfrm>
            <a:off x="151887" y="4471295"/>
            <a:ext cx="10974973" cy="1323439"/>
          </a:xfrm>
          <a:prstGeom prst="rect">
            <a:avLst/>
          </a:prstGeom>
          <a:noFill/>
        </p:spPr>
        <p:txBody>
          <a:bodyPr wrap="square" rtlCol="0">
            <a:spAutoFit/>
          </a:bodyPr>
          <a:lstStyle/>
          <a:p>
            <a:r>
              <a:rPr lang="en-US" sz="2000" dirty="0"/>
              <a:t>Nevertheless:</a:t>
            </a:r>
          </a:p>
          <a:p>
            <a:pPr marL="285750" indent="-285750">
              <a:buClr>
                <a:srgbClr val="FF1515"/>
              </a:buClr>
              <a:buFont typeface="Arial" panose="020B0604020202020204" pitchFamily="34" charset="0"/>
              <a:buChar char="•"/>
            </a:pPr>
            <a:r>
              <a:rPr lang="en-US" sz="2000" dirty="0"/>
              <a:t>How LLMs works is not understood</a:t>
            </a:r>
          </a:p>
          <a:p>
            <a:pPr marL="285750" indent="-285750">
              <a:buClr>
                <a:srgbClr val="FF1515"/>
              </a:buClr>
              <a:buFont typeface="Arial" panose="020B0604020202020204" pitchFamily="34" charset="0"/>
              <a:buChar char="•"/>
            </a:pPr>
            <a:r>
              <a:rPr lang="en-US" sz="2000" dirty="0"/>
              <a:t>Even for Data Scientists or AI-related roles (make sense, the field is huge!!)</a:t>
            </a:r>
          </a:p>
          <a:p>
            <a:pPr marL="285750" indent="-285750">
              <a:buClr>
                <a:srgbClr val="FF1515"/>
              </a:buClr>
              <a:buFont typeface="Arial" panose="020B0604020202020204" pitchFamily="34" charset="0"/>
              <a:buChar char="•"/>
            </a:pPr>
            <a:r>
              <a:rPr lang="en-US" sz="2000" dirty="0"/>
              <a:t>Also, people forget that it cumulative research of many decades and assume is something trivial</a:t>
            </a:r>
          </a:p>
        </p:txBody>
      </p:sp>
    </p:spTree>
    <p:extLst>
      <p:ext uri="{BB962C8B-B14F-4D97-AF65-F5344CB8AC3E}">
        <p14:creationId xmlns:p14="http://schemas.microsoft.com/office/powerpoint/2010/main" val="39779376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6FDEB-64EE-12B4-EDC4-C0FCF5C7D91C}"/>
              </a:ext>
            </a:extLst>
          </p:cNvPr>
          <p:cNvSpPr>
            <a:spLocks noGrp="1"/>
          </p:cNvSpPr>
          <p:nvPr>
            <p:ph type="title"/>
          </p:nvPr>
        </p:nvSpPr>
        <p:spPr/>
        <p:txBody>
          <a:bodyPr/>
          <a:lstStyle/>
          <a:p>
            <a:r>
              <a:rPr lang="en-US" dirty="0"/>
              <a:t>Skepticism around LLMs</a:t>
            </a:r>
            <a:endParaRPr lang="nl-BE" dirty="0"/>
          </a:p>
        </p:txBody>
      </p:sp>
      <p:sp>
        <p:nvSpPr>
          <p:cNvPr id="4" name="TextBox 3">
            <a:extLst>
              <a:ext uri="{FF2B5EF4-FFF2-40B4-BE49-F238E27FC236}">
                <a16:creationId xmlns:a16="http://schemas.microsoft.com/office/drawing/2014/main" id="{302232FF-33D3-0C66-BFE7-515B9CB80089}"/>
              </a:ext>
            </a:extLst>
          </p:cNvPr>
          <p:cNvSpPr txBox="1"/>
          <p:nvPr/>
        </p:nvSpPr>
        <p:spPr>
          <a:xfrm>
            <a:off x="2831809" y="5475714"/>
            <a:ext cx="6528381" cy="461665"/>
          </a:xfrm>
          <a:prstGeom prst="rect">
            <a:avLst/>
          </a:prstGeom>
          <a:noFill/>
        </p:spPr>
        <p:txBody>
          <a:bodyPr wrap="square" rtlCol="0">
            <a:spAutoFit/>
          </a:bodyPr>
          <a:lstStyle/>
          <a:p>
            <a:r>
              <a:rPr lang="en-US" sz="2400" dirty="0"/>
              <a:t>Well yes, I agree with (almost) all of these,</a:t>
            </a:r>
          </a:p>
        </p:txBody>
      </p:sp>
      <p:sp>
        <p:nvSpPr>
          <p:cNvPr id="5" name="TextBox 4">
            <a:extLst>
              <a:ext uri="{FF2B5EF4-FFF2-40B4-BE49-F238E27FC236}">
                <a16:creationId xmlns:a16="http://schemas.microsoft.com/office/drawing/2014/main" id="{035600AA-3E41-828D-95EE-FBA3F6F773A0}"/>
              </a:ext>
            </a:extLst>
          </p:cNvPr>
          <p:cNvSpPr txBox="1"/>
          <p:nvPr/>
        </p:nvSpPr>
        <p:spPr>
          <a:xfrm>
            <a:off x="276517" y="1382286"/>
            <a:ext cx="8180535" cy="4093428"/>
          </a:xfrm>
          <a:prstGeom prst="rect">
            <a:avLst/>
          </a:prstGeom>
          <a:noFill/>
        </p:spPr>
        <p:txBody>
          <a:bodyPr wrap="square" rtlCol="0">
            <a:spAutoFit/>
          </a:bodyPr>
          <a:lstStyle/>
          <a:p>
            <a:r>
              <a:rPr lang="en-US" sz="2000" dirty="0"/>
              <a:t>Together with the hype comes the criticism</a:t>
            </a:r>
          </a:p>
          <a:p>
            <a:endParaRPr lang="en-US" sz="2000" dirty="0"/>
          </a:p>
          <a:p>
            <a:pPr marL="457200" indent="-457200">
              <a:buFont typeface="+mj-lt"/>
              <a:buAutoNum type="arabicPeriod"/>
            </a:pPr>
            <a:r>
              <a:rPr lang="en-US" sz="2000" dirty="0"/>
              <a:t>LLMs are just statistics</a:t>
            </a:r>
          </a:p>
          <a:p>
            <a:pPr marL="457200" indent="-457200">
              <a:buFont typeface="+mj-lt"/>
              <a:buAutoNum type="arabicPeriod"/>
            </a:pPr>
            <a:r>
              <a:rPr lang="en-US" sz="2000" dirty="0"/>
              <a:t>LLMs are useless parrots</a:t>
            </a:r>
          </a:p>
          <a:p>
            <a:pPr marL="457200" indent="-457200">
              <a:buFont typeface="+mj-lt"/>
              <a:buAutoNum type="arabicPeriod"/>
            </a:pPr>
            <a:r>
              <a:rPr lang="en-US" sz="2000" dirty="0"/>
              <a:t>LLMs create false information by hallucinating</a:t>
            </a:r>
          </a:p>
          <a:p>
            <a:pPr marL="457200" indent="-457200">
              <a:buFont typeface="+mj-lt"/>
              <a:buAutoNum type="arabicPeriod"/>
            </a:pPr>
            <a:r>
              <a:rPr lang="en-US" sz="2000" dirty="0"/>
              <a:t>LLMs cannot reason</a:t>
            </a:r>
          </a:p>
          <a:p>
            <a:pPr marL="457200" indent="-457200">
              <a:buFont typeface="+mj-lt"/>
              <a:buAutoNum type="arabicPeriod"/>
            </a:pPr>
            <a:r>
              <a:rPr lang="en-US" sz="2000" dirty="0"/>
              <a:t>LLMs cannot generalize</a:t>
            </a:r>
          </a:p>
          <a:p>
            <a:pPr marL="457200" indent="-457200">
              <a:buFont typeface="+mj-lt"/>
              <a:buAutoNum type="arabicPeriod"/>
            </a:pPr>
            <a:r>
              <a:rPr lang="en-US" sz="2000" dirty="0"/>
              <a:t>LLMs are biased</a:t>
            </a:r>
          </a:p>
          <a:p>
            <a:pPr marL="457200" indent="-457200">
              <a:buFont typeface="+mj-lt"/>
              <a:buAutoNum type="arabicPeriod"/>
            </a:pPr>
            <a:r>
              <a:rPr lang="en-US" sz="2000" dirty="0"/>
              <a:t>LLMs promote misinformation</a:t>
            </a:r>
          </a:p>
          <a:p>
            <a:pPr marL="457200" indent="-457200">
              <a:buFont typeface="+mj-lt"/>
              <a:buAutoNum type="arabicPeriod"/>
            </a:pPr>
            <a:r>
              <a:rPr lang="en-US" sz="2000" dirty="0"/>
              <a:t>LLMs are not transparent</a:t>
            </a:r>
          </a:p>
          <a:p>
            <a:pPr marL="457200" indent="-457200">
              <a:buFont typeface="+mj-lt"/>
              <a:buAutoNum type="arabicPeriod"/>
            </a:pPr>
            <a:r>
              <a:rPr lang="en-US" sz="2000" dirty="0"/>
              <a:t>LLMs lack contextual awareness!</a:t>
            </a:r>
          </a:p>
          <a:p>
            <a:pPr marL="457200" indent="-457200">
              <a:buFont typeface="+mj-lt"/>
              <a:buAutoNum type="arabicPeriod"/>
            </a:pPr>
            <a:r>
              <a:rPr lang="en-US" sz="2000" dirty="0"/>
              <a:t>LLMs are environmental costly</a:t>
            </a:r>
          </a:p>
          <a:p>
            <a:pPr marL="457200" indent="-457200">
              <a:buFont typeface="+mj-lt"/>
              <a:buAutoNum type="arabicPeriod"/>
            </a:pPr>
            <a:r>
              <a:rPr lang="en-US" sz="2000" dirty="0"/>
              <a:t>…</a:t>
            </a:r>
          </a:p>
        </p:txBody>
      </p:sp>
    </p:spTree>
    <p:extLst>
      <p:ext uri="{BB962C8B-B14F-4D97-AF65-F5344CB8AC3E}">
        <p14:creationId xmlns:p14="http://schemas.microsoft.com/office/powerpoint/2010/main" val="169671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4A0D3-5B3F-DE82-E66C-D1F49DBA5145}"/>
              </a:ext>
            </a:extLst>
          </p:cNvPr>
          <p:cNvSpPr>
            <a:spLocks noGrp="1"/>
          </p:cNvSpPr>
          <p:nvPr>
            <p:ph type="title"/>
          </p:nvPr>
        </p:nvSpPr>
        <p:spPr/>
        <p:txBody>
          <a:bodyPr/>
          <a:lstStyle/>
          <a:p>
            <a:r>
              <a:rPr lang="en-US" dirty="0"/>
              <a:t>But: A … Sneak Peek on the Impact of LLMs</a:t>
            </a:r>
            <a:endParaRPr lang="nl-BE" dirty="0"/>
          </a:p>
        </p:txBody>
      </p:sp>
      <p:sp>
        <p:nvSpPr>
          <p:cNvPr id="6" name="TextBox 5">
            <a:extLst>
              <a:ext uri="{FF2B5EF4-FFF2-40B4-BE49-F238E27FC236}">
                <a16:creationId xmlns:a16="http://schemas.microsoft.com/office/drawing/2014/main" id="{45407056-DA1D-8E1C-B5F9-78B295F1AADA}"/>
              </a:ext>
            </a:extLst>
          </p:cNvPr>
          <p:cNvSpPr txBox="1"/>
          <p:nvPr/>
        </p:nvSpPr>
        <p:spPr>
          <a:xfrm>
            <a:off x="381578" y="1287809"/>
            <a:ext cx="8915400" cy="461665"/>
          </a:xfrm>
          <a:prstGeom prst="rect">
            <a:avLst/>
          </a:prstGeom>
          <a:noFill/>
        </p:spPr>
        <p:txBody>
          <a:bodyPr wrap="square" rtlCol="0">
            <a:spAutoFit/>
          </a:bodyPr>
          <a:lstStyle/>
          <a:p>
            <a:r>
              <a:rPr lang="en-US" sz="2400" dirty="0"/>
              <a:t>According to Forbes, LLMs boost productivity of workers by 14%</a:t>
            </a:r>
            <a:endParaRPr lang="nl-BE" sz="2400" dirty="0"/>
          </a:p>
        </p:txBody>
      </p:sp>
      <p:sp>
        <p:nvSpPr>
          <p:cNvPr id="7" name="TextBox 6">
            <a:extLst>
              <a:ext uri="{FF2B5EF4-FFF2-40B4-BE49-F238E27FC236}">
                <a16:creationId xmlns:a16="http://schemas.microsoft.com/office/drawing/2014/main" id="{95AEE51F-4C9D-DDE0-A7A2-4FE1B03C40E9}"/>
              </a:ext>
            </a:extLst>
          </p:cNvPr>
          <p:cNvSpPr txBox="1"/>
          <p:nvPr/>
        </p:nvSpPr>
        <p:spPr>
          <a:xfrm>
            <a:off x="381578" y="1966114"/>
            <a:ext cx="8915400" cy="461665"/>
          </a:xfrm>
          <a:prstGeom prst="rect">
            <a:avLst/>
          </a:prstGeom>
          <a:noFill/>
        </p:spPr>
        <p:txBody>
          <a:bodyPr wrap="square" rtlCol="0">
            <a:spAutoFit/>
          </a:bodyPr>
          <a:lstStyle/>
          <a:p>
            <a:r>
              <a:rPr lang="en-US" sz="2400" dirty="0"/>
              <a:t>According to [1], LLMs boost both speed and quality of writing tasks.</a:t>
            </a:r>
            <a:endParaRPr lang="nl-BE" sz="2400" dirty="0"/>
          </a:p>
        </p:txBody>
      </p:sp>
      <p:sp>
        <p:nvSpPr>
          <p:cNvPr id="8" name="TextBox 7">
            <a:extLst>
              <a:ext uri="{FF2B5EF4-FFF2-40B4-BE49-F238E27FC236}">
                <a16:creationId xmlns:a16="http://schemas.microsoft.com/office/drawing/2014/main" id="{3E447CD4-524F-41B1-CE64-23BE5F2F941F}"/>
              </a:ext>
            </a:extLst>
          </p:cNvPr>
          <p:cNvSpPr txBox="1"/>
          <p:nvPr/>
        </p:nvSpPr>
        <p:spPr>
          <a:xfrm>
            <a:off x="0" y="6345085"/>
            <a:ext cx="9466119" cy="577081"/>
          </a:xfrm>
          <a:prstGeom prst="rect">
            <a:avLst/>
          </a:prstGeom>
          <a:noFill/>
        </p:spPr>
        <p:txBody>
          <a:bodyPr wrap="square" rtlCol="0">
            <a:spAutoFit/>
          </a:bodyPr>
          <a:lstStyle/>
          <a:p>
            <a:r>
              <a:rPr lang="nl-BE" sz="1050" dirty="0">
                <a:hlinkClick r:id="rId3"/>
              </a:rPr>
              <a:t>https://www.forbes.com/advisor/in/business/ai-statistics/</a:t>
            </a:r>
            <a:endParaRPr lang="nl-BE" sz="1050" dirty="0"/>
          </a:p>
          <a:p>
            <a:r>
              <a:rPr lang="nl-BE" sz="1050" dirty="0">
                <a:hlinkClick r:id="rId4"/>
              </a:rPr>
              <a:t>https://www.youtube.com/watch?v=hJP5GqnTrNo&amp;t=753s</a:t>
            </a:r>
            <a:endParaRPr lang="nl-BE" sz="1050" dirty="0"/>
          </a:p>
          <a:p>
            <a:r>
              <a:rPr lang="nl-BE" sz="1050" dirty="0"/>
              <a:t>https://github.blog/2022-09-07-research-quantifying-github-copilots-impact-on-developer-productivity-and-happiness/</a:t>
            </a:r>
          </a:p>
        </p:txBody>
      </p:sp>
      <p:sp>
        <p:nvSpPr>
          <p:cNvPr id="9" name="TextBox 8">
            <a:extLst>
              <a:ext uri="{FF2B5EF4-FFF2-40B4-BE49-F238E27FC236}">
                <a16:creationId xmlns:a16="http://schemas.microsoft.com/office/drawing/2014/main" id="{4FDE08E5-E1DB-B824-43F1-DCA86F87C510}"/>
              </a:ext>
            </a:extLst>
          </p:cNvPr>
          <p:cNvSpPr txBox="1"/>
          <p:nvPr/>
        </p:nvSpPr>
        <p:spPr>
          <a:xfrm>
            <a:off x="381578" y="2644419"/>
            <a:ext cx="10050899" cy="830997"/>
          </a:xfrm>
          <a:prstGeom prst="rect">
            <a:avLst/>
          </a:prstGeom>
          <a:noFill/>
        </p:spPr>
        <p:txBody>
          <a:bodyPr wrap="square" rtlCol="0">
            <a:spAutoFit/>
          </a:bodyPr>
          <a:lstStyle/>
          <a:p>
            <a:r>
              <a:rPr lang="en-US" sz="2400" dirty="0"/>
              <a:t>According to [2], a review of 12 studies indicate that LLMs has positive impact on the teaching learning process</a:t>
            </a:r>
            <a:endParaRPr lang="nl-BE" sz="2400" dirty="0"/>
          </a:p>
        </p:txBody>
      </p:sp>
      <p:sp>
        <p:nvSpPr>
          <p:cNvPr id="10" name="TextBox 9">
            <a:extLst>
              <a:ext uri="{FF2B5EF4-FFF2-40B4-BE49-F238E27FC236}">
                <a16:creationId xmlns:a16="http://schemas.microsoft.com/office/drawing/2014/main" id="{96FCED18-B8D5-432A-ACAE-22AB79F9EF2D}"/>
              </a:ext>
            </a:extLst>
          </p:cNvPr>
          <p:cNvSpPr txBox="1"/>
          <p:nvPr/>
        </p:nvSpPr>
        <p:spPr>
          <a:xfrm>
            <a:off x="381574" y="4637847"/>
            <a:ext cx="10050899" cy="461665"/>
          </a:xfrm>
          <a:prstGeom prst="rect">
            <a:avLst/>
          </a:prstGeom>
          <a:noFill/>
        </p:spPr>
        <p:txBody>
          <a:bodyPr wrap="square" rtlCol="0">
            <a:spAutoFit/>
          </a:bodyPr>
          <a:lstStyle/>
          <a:p>
            <a:r>
              <a:rPr lang="en-US" sz="2400" dirty="0"/>
              <a:t>LLMs have already integrated on platforms like </a:t>
            </a:r>
            <a:r>
              <a:rPr lang="en-US" sz="2400" dirty="0" err="1"/>
              <a:t>Duoligno</a:t>
            </a:r>
            <a:r>
              <a:rPr lang="en-US" sz="2400" dirty="0"/>
              <a:t> &amp; Khan Academy </a:t>
            </a:r>
            <a:endParaRPr lang="nl-BE" sz="2400" dirty="0"/>
          </a:p>
        </p:txBody>
      </p:sp>
      <p:sp>
        <p:nvSpPr>
          <p:cNvPr id="11" name="TextBox 10">
            <a:extLst>
              <a:ext uri="{FF2B5EF4-FFF2-40B4-BE49-F238E27FC236}">
                <a16:creationId xmlns:a16="http://schemas.microsoft.com/office/drawing/2014/main" id="{668137E0-39F1-E8B7-AE94-8F31228612B5}"/>
              </a:ext>
            </a:extLst>
          </p:cNvPr>
          <p:cNvSpPr txBox="1"/>
          <p:nvPr/>
        </p:nvSpPr>
        <p:spPr>
          <a:xfrm>
            <a:off x="381574" y="3673352"/>
            <a:ext cx="10050899" cy="830997"/>
          </a:xfrm>
          <a:prstGeom prst="rect">
            <a:avLst/>
          </a:prstGeom>
          <a:noFill/>
        </p:spPr>
        <p:txBody>
          <a:bodyPr wrap="square" rtlCol="0">
            <a:spAutoFit/>
          </a:bodyPr>
          <a:lstStyle/>
          <a:p>
            <a:r>
              <a:rPr lang="en-US" sz="2400" dirty="0"/>
              <a:t>According to GitHub, using LLMs for coding leads to more task completions (and especially faster!!!!)</a:t>
            </a:r>
            <a:endParaRPr lang="nl-BE" sz="2400" dirty="0"/>
          </a:p>
        </p:txBody>
      </p:sp>
      <p:sp>
        <p:nvSpPr>
          <p:cNvPr id="12" name="TextBox 11">
            <a:extLst>
              <a:ext uri="{FF2B5EF4-FFF2-40B4-BE49-F238E27FC236}">
                <a16:creationId xmlns:a16="http://schemas.microsoft.com/office/drawing/2014/main" id="{C556251A-1DC9-7CCB-8A61-18A342A80573}"/>
              </a:ext>
            </a:extLst>
          </p:cNvPr>
          <p:cNvSpPr txBox="1"/>
          <p:nvPr/>
        </p:nvSpPr>
        <p:spPr>
          <a:xfrm>
            <a:off x="381574" y="5297448"/>
            <a:ext cx="10050899" cy="830997"/>
          </a:xfrm>
          <a:prstGeom prst="rect">
            <a:avLst/>
          </a:prstGeom>
          <a:noFill/>
        </p:spPr>
        <p:txBody>
          <a:bodyPr wrap="square" rtlCol="0">
            <a:spAutoFit/>
          </a:bodyPr>
          <a:lstStyle/>
          <a:p>
            <a:r>
              <a:rPr lang="en-US" sz="2400" dirty="0"/>
              <a:t>Med-PALM 2 [3] is a LLM for health-related questions</a:t>
            </a:r>
          </a:p>
          <a:p>
            <a:r>
              <a:rPr lang="en-US" sz="2400" dirty="0" err="1"/>
              <a:t>FunSearch</a:t>
            </a:r>
            <a:r>
              <a:rPr lang="en-US" sz="2400" dirty="0"/>
              <a:t> [4]  is a LLM that solved an open problem in mathematics</a:t>
            </a:r>
            <a:endParaRPr lang="nl-BE" sz="2400" dirty="0"/>
          </a:p>
        </p:txBody>
      </p:sp>
    </p:spTree>
    <p:extLst>
      <p:ext uri="{BB962C8B-B14F-4D97-AF65-F5344CB8AC3E}">
        <p14:creationId xmlns:p14="http://schemas.microsoft.com/office/powerpoint/2010/main" val="34445482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B2BAD-3298-2FCB-6D7C-6B8048474A86}"/>
              </a:ext>
            </a:extLst>
          </p:cNvPr>
          <p:cNvSpPr>
            <a:spLocks noGrp="1"/>
          </p:cNvSpPr>
          <p:nvPr>
            <p:ph type="title"/>
          </p:nvPr>
        </p:nvSpPr>
        <p:spPr/>
        <p:txBody>
          <a:bodyPr/>
          <a:lstStyle/>
          <a:p>
            <a:r>
              <a:rPr lang="en-US" dirty="0"/>
              <a:t>Lets Find a Middle Ground, Shall we?</a:t>
            </a:r>
            <a:endParaRPr lang="nl-BE" dirty="0"/>
          </a:p>
        </p:txBody>
      </p:sp>
      <p:sp>
        <p:nvSpPr>
          <p:cNvPr id="7" name="TextBox 6">
            <a:extLst>
              <a:ext uri="{FF2B5EF4-FFF2-40B4-BE49-F238E27FC236}">
                <a16:creationId xmlns:a16="http://schemas.microsoft.com/office/drawing/2014/main" id="{9EB35C35-6CE8-624E-C29A-8BEF8655FA99}"/>
              </a:ext>
            </a:extLst>
          </p:cNvPr>
          <p:cNvSpPr txBox="1"/>
          <p:nvPr/>
        </p:nvSpPr>
        <p:spPr>
          <a:xfrm>
            <a:off x="308836" y="1713535"/>
            <a:ext cx="9593699" cy="830997"/>
          </a:xfrm>
          <a:prstGeom prst="rect">
            <a:avLst/>
          </a:prstGeom>
          <a:noFill/>
        </p:spPr>
        <p:txBody>
          <a:bodyPr wrap="square" rtlCol="0">
            <a:spAutoFit/>
          </a:bodyPr>
          <a:lstStyle/>
          <a:p>
            <a:r>
              <a:rPr lang="en-US" sz="2400" dirty="0" err="1"/>
              <a:t>Whats</a:t>
            </a:r>
            <a:r>
              <a:rPr lang="en-US" sz="2400" dirty="0"/>
              <a:t> common in all findings?? </a:t>
            </a:r>
          </a:p>
          <a:p>
            <a:r>
              <a:rPr lang="en-US" sz="2400" dirty="0">
                <a:solidFill>
                  <a:srgbClr val="FF0000"/>
                </a:solidFill>
              </a:rPr>
              <a:t>LLMs are successful when used in collaboration with Humans!!! </a:t>
            </a:r>
          </a:p>
        </p:txBody>
      </p:sp>
      <p:sp>
        <p:nvSpPr>
          <p:cNvPr id="10" name="TextBox 9">
            <a:extLst>
              <a:ext uri="{FF2B5EF4-FFF2-40B4-BE49-F238E27FC236}">
                <a16:creationId xmlns:a16="http://schemas.microsoft.com/office/drawing/2014/main" id="{D8890FED-E412-E76F-2C20-4B4E38B2A4DC}"/>
              </a:ext>
            </a:extLst>
          </p:cNvPr>
          <p:cNvSpPr txBox="1"/>
          <p:nvPr/>
        </p:nvSpPr>
        <p:spPr>
          <a:xfrm>
            <a:off x="308837" y="2970258"/>
            <a:ext cx="9593699" cy="2308324"/>
          </a:xfrm>
          <a:prstGeom prst="rect">
            <a:avLst/>
          </a:prstGeom>
          <a:noFill/>
        </p:spPr>
        <p:txBody>
          <a:bodyPr wrap="square" rtlCol="0">
            <a:spAutoFit/>
          </a:bodyPr>
          <a:lstStyle/>
          <a:p>
            <a:r>
              <a:rPr lang="en-US" sz="2400" dirty="0"/>
              <a:t>Given that: The outline of this talk:</a:t>
            </a:r>
          </a:p>
          <a:p>
            <a:endParaRPr lang="en-US" sz="2400" dirty="0"/>
          </a:p>
          <a:p>
            <a:pPr marL="342900" indent="-342900">
              <a:buClr>
                <a:srgbClr val="FF1515"/>
              </a:buClr>
              <a:buFont typeface="Arial" panose="020B0604020202020204" pitchFamily="34" charset="0"/>
              <a:buChar char="•"/>
            </a:pPr>
            <a:r>
              <a:rPr lang="en-US" sz="2400" dirty="0"/>
              <a:t>Large Language Models (LLMs) in a Nutshell</a:t>
            </a:r>
          </a:p>
          <a:p>
            <a:pPr marL="342900" indent="-342900">
              <a:buClr>
                <a:srgbClr val="FF1515"/>
              </a:buClr>
              <a:buFont typeface="Arial" panose="020B0604020202020204" pitchFamily="34" charset="0"/>
              <a:buChar char="•"/>
            </a:pPr>
            <a:r>
              <a:rPr lang="en-US" sz="2400" dirty="0"/>
              <a:t>Example Use Cases</a:t>
            </a:r>
          </a:p>
          <a:p>
            <a:pPr marL="342900" indent="-342900">
              <a:buClr>
                <a:srgbClr val="FF1515"/>
              </a:buClr>
              <a:buFont typeface="Arial" panose="020B0604020202020204" pitchFamily="34" charset="0"/>
              <a:buChar char="•"/>
            </a:pPr>
            <a:r>
              <a:rPr lang="en-US" sz="2400" dirty="0"/>
              <a:t>Pitfalls  &amp; Suggestions for Good Use</a:t>
            </a:r>
          </a:p>
          <a:p>
            <a:pPr marL="342900" indent="-342900">
              <a:buClr>
                <a:srgbClr val="FF1515"/>
              </a:buClr>
              <a:buFont typeface="Arial" panose="020B0604020202020204" pitchFamily="34" charset="0"/>
              <a:buChar char="•"/>
            </a:pPr>
            <a:r>
              <a:rPr lang="en-US" sz="2400" dirty="0"/>
              <a:t>Summary</a:t>
            </a:r>
          </a:p>
        </p:txBody>
      </p:sp>
    </p:spTree>
    <p:extLst>
      <p:ext uri="{BB962C8B-B14F-4D97-AF65-F5344CB8AC3E}">
        <p14:creationId xmlns:p14="http://schemas.microsoft.com/office/powerpoint/2010/main" val="19927516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9CCE3-CB20-7025-55D5-AAA64A22D9DC}"/>
              </a:ext>
            </a:extLst>
          </p:cNvPr>
          <p:cNvSpPr>
            <a:spLocks noGrp="1"/>
          </p:cNvSpPr>
          <p:nvPr>
            <p:ph type="ctrTitle"/>
          </p:nvPr>
        </p:nvSpPr>
        <p:spPr>
          <a:xfrm>
            <a:off x="217437" y="3140740"/>
            <a:ext cx="11757125" cy="1330216"/>
          </a:xfrm>
        </p:spPr>
        <p:txBody>
          <a:bodyPr>
            <a:normAutofit/>
          </a:bodyPr>
          <a:lstStyle/>
          <a:p>
            <a:r>
              <a:rPr lang="en-US" dirty="0"/>
              <a:t>Large Language Models in a Nutshell</a:t>
            </a:r>
            <a:endParaRPr lang="nl-BE" dirty="0"/>
          </a:p>
        </p:txBody>
      </p:sp>
      <p:grpSp>
        <p:nvGrpSpPr>
          <p:cNvPr id="22" name="Google Shape;2576;p48">
            <a:extLst>
              <a:ext uri="{FF2B5EF4-FFF2-40B4-BE49-F238E27FC236}">
                <a16:creationId xmlns:a16="http://schemas.microsoft.com/office/drawing/2014/main" id="{50AE3F81-3CE5-7F12-4F3F-5F1BC62D6E7C}"/>
              </a:ext>
            </a:extLst>
          </p:cNvPr>
          <p:cNvGrpSpPr/>
          <p:nvPr/>
        </p:nvGrpSpPr>
        <p:grpSpPr>
          <a:xfrm>
            <a:off x="9750488" y="5686005"/>
            <a:ext cx="1847461" cy="802432"/>
            <a:chOff x="-1597345" y="233060"/>
            <a:chExt cx="9980362" cy="3571176"/>
          </a:xfrm>
        </p:grpSpPr>
        <p:sp>
          <p:nvSpPr>
            <p:cNvPr id="23" name="Google Shape;2577;p48">
              <a:extLst>
                <a:ext uri="{FF2B5EF4-FFF2-40B4-BE49-F238E27FC236}">
                  <a16:creationId xmlns:a16="http://schemas.microsoft.com/office/drawing/2014/main" id="{AAE08536-E0B4-9E43-53DC-1333098DC610}"/>
                </a:ext>
              </a:extLst>
            </p:cNvPr>
            <p:cNvSpPr/>
            <p:nvPr/>
          </p:nvSpPr>
          <p:spPr>
            <a:xfrm rot="10800000" flipH="1">
              <a:off x="-1597345" y="1616463"/>
              <a:ext cx="2376671" cy="2156850"/>
            </a:xfrm>
            <a:custGeom>
              <a:avLst/>
              <a:gdLst/>
              <a:ahLst/>
              <a:cxnLst/>
              <a:rect l="l" t="t" r="r" b="b"/>
              <a:pathLst>
                <a:path w="2376671" h="2156850" extrusionOk="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4" name="Google Shape;2578;p48">
              <a:extLst>
                <a:ext uri="{FF2B5EF4-FFF2-40B4-BE49-F238E27FC236}">
                  <a16:creationId xmlns:a16="http://schemas.microsoft.com/office/drawing/2014/main" id="{40A6E5D5-7966-E23C-174E-D40EA9D1A97E}"/>
                </a:ext>
              </a:extLst>
            </p:cNvPr>
            <p:cNvSpPr/>
            <p:nvPr/>
          </p:nvSpPr>
          <p:spPr>
            <a:xfrm rot="10800000" flipH="1">
              <a:off x="943753" y="1616470"/>
              <a:ext cx="669528" cy="2156859"/>
            </a:xfrm>
            <a:custGeom>
              <a:avLst/>
              <a:gdLst/>
              <a:ahLst/>
              <a:cxnLst/>
              <a:rect l="l" t="t" r="r" b="b"/>
              <a:pathLst>
                <a:path w="669528" h="2156859" extrusionOk="0">
                  <a:moveTo>
                    <a:pt x="669528" y="140"/>
                  </a:moveTo>
                  <a:lnTo>
                    <a:pt x="0" y="140"/>
                  </a:lnTo>
                  <a:lnTo>
                    <a:pt x="0" y="2157000"/>
                  </a:lnTo>
                  <a:lnTo>
                    <a:pt x="669528" y="215700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5" name="Google Shape;2579;p48">
              <a:extLst>
                <a:ext uri="{FF2B5EF4-FFF2-40B4-BE49-F238E27FC236}">
                  <a16:creationId xmlns:a16="http://schemas.microsoft.com/office/drawing/2014/main" id="{45CE2045-2E35-8629-67C0-2F2621789960}"/>
                </a:ext>
              </a:extLst>
            </p:cNvPr>
            <p:cNvSpPr/>
            <p:nvPr/>
          </p:nvSpPr>
          <p:spPr>
            <a:xfrm rot="10800000" flipH="1">
              <a:off x="1773807" y="1616468"/>
              <a:ext cx="2376670" cy="2156860"/>
            </a:xfrm>
            <a:custGeom>
              <a:avLst/>
              <a:gdLst/>
              <a:ahLst/>
              <a:cxnLst/>
              <a:rect l="l" t="t" r="r" b="b"/>
              <a:pathLst>
                <a:path w="2376670" h="2156860" extrusionOk="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nvGrpSpPr>
            <p:cNvPr id="26" name="Google Shape;2580;p48">
              <a:extLst>
                <a:ext uri="{FF2B5EF4-FFF2-40B4-BE49-F238E27FC236}">
                  <a16:creationId xmlns:a16="http://schemas.microsoft.com/office/drawing/2014/main" id="{A00D422D-6929-DEFF-10C1-36A17D3CC402}"/>
                </a:ext>
              </a:extLst>
            </p:cNvPr>
            <p:cNvGrpSpPr/>
            <p:nvPr/>
          </p:nvGrpSpPr>
          <p:grpSpPr>
            <a:xfrm>
              <a:off x="184698" y="233060"/>
              <a:ext cx="8198319" cy="3571176"/>
              <a:chOff x="184698" y="233060"/>
              <a:chExt cx="8198319" cy="3571176"/>
            </a:xfrm>
          </p:grpSpPr>
          <p:sp>
            <p:nvSpPr>
              <p:cNvPr id="27" name="Google Shape;2581;p48">
                <a:extLst>
                  <a:ext uri="{FF2B5EF4-FFF2-40B4-BE49-F238E27FC236}">
                    <a16:creationId xmlns:a16="http://schemas.microsoft.com/office/drawing/2014/main" id="{E9A7E0B4-5852-46EC-7BBF-8EEF12719DA1}"/>
                  </a:ext>
                </a:extLst>
              </p:cNvPr>
              <p:cNvSpPr/>
              <p:nvPr/>
            </p:nvSpPr>
            <p:spPr>
              <a:xfrm rot="10800000" flipH="1">
                <a:off x="4181769" y="1585525"/>
                <a:ext cx="2192617" cy="2218711"/>
              </a:xfrm>
              <a:custGeom>
                <a:avLst/>
                <a:gdLst/>
                <a:ahLst/>
                <a:cxnLst/>
                <a:rect l="l" t="t" r="r" b="b"/>
                <a:pathLst>
                  <a:path w="2192617" h="2218711" extrusionOk="0">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8" name="Google Shape;2582;p48">
                <a:extLst>
                  <a:ext uri="{FF2B5EF4-FFF2-40B4-BE49-F238E27FC236}">
                    <a16:creationId xmlns:a16="http://schemas.microsoft.com/office/drawing/2014/main" id="{A1DA1AB8-09AD-28C9-6B99-084CE2D4983D}"/>
                  </a:ext>
                </a:extLst>
              </p:cNvPr>
              <p:cNvSpPr/>
              <p:nvPr/>
            </p:nvSpPr>
            <p:spPr>
              <a:xfrm rot="10800000" flipH="1">
                <a:off x="6491878" y="1585525"/>
                <a:ext cx="1891136" cy="2218701"/>
              </a:xfrm>
              <a:custGeom>
                <a:avLst/>
                <a:gdLst/>
                <a:ahLst/>
                <a:cxnLst/>
                <a:rect l="l" t="t" r="r" b="b"/>
                <a:pathLst>
                  <a:path w="1891136" h="2218701" extrusionOk="0">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29" name="Google Shape;2583;p48">
                <a:extLst>
                  <a:ext uri="{FF2B5EF4-FFF2-40B4-BE49-F238E27FC236}">
                    <a16:creationId xmlns:a16="http://schemas.microsoft.com/office/drawing/2014/main" id="{600FEDC8-4C65-81AE-2AEE-043B2FE59B00}"/>
                  </a:ext>
                </a:extLst>
              </p:cNvPr>
              <p:cNvSpPr/>
              <p:nvPr/>
            </p:nvSpPr>
            <p:spPr>
              <a:xfrm rot="10800000" flipH="1">
                <a:off x="2964500" y="341269"/>
                <a:ext cx="507440" cy="711794"/>
              </a:xfrm>
              <a:custGeom>
                <a:avLst/>
                <a:gdLst/>
                <a:ahLst/>
                <a:cxnLst/>
                <a:rect l="l" t="t" r="r" b="b"/>
                <a:pathLst>
                  <a:path w="507440" h="711794" extrusionOk="0">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0" name="Google Shape;2584;p48">
                <a:extLst>
                  <a:ext uri="{FF2B5EF4-FFF2-40B4-BE49-F238E27FC236}">
                    <a16:creationId xmlns:a16="http://schemas.microsoft.com/office/drawing/2014/main" id="{A948ABAF-2041-FF54-345A-23CAE16FAE5F}"/>
                  </a:ext>
                </a:extLst>
              </p:cNvPr>
              <p:cNvSpPr/>
              <p:nvPr/>
            </p:nvSpPr>
            <p:spPr>
              <a:xfrm rot="10800000" flipH="1">
                <a:off x="3546906" y="511524"/>
                <a:ext cx="547820" cy="550199"/>
              </a:xfrm>
              <a:custGeom>
                <a:avLst/>
                <a:gdLst/>
                <a:ahLst/>
                <a:cxnLst/>
                <a:rect l="l" t="t" r="r" b="b"/>
                <a:pathLst>
                  <a:path w="547820" h="550199" extrusionOk="0">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1" name="Google Shape;2585;p48">
                <a:extLst>
                  <a:ext uri="{FF2B5EF4-FFF2-40B4-BE49-F238E27FC236}">
                    <a16:creationId xmlns:a16="http://schemas.microsoft.com/office/drawing/2014/main" id="{1A059256-35A0-BFBA-2A37-A3AA4E97BAFB}"/>
                  </a:ext>
                </a:extLst>
              </p:cNvPr>
              <p:cNvSpPr/>
              <p:nvPr/>
            </p:nvSpPr>
            <p:spPr>
              <a:xfrm rot="10800000" flipH="1">
                <a:off x="4139893" y="511523"/>
                <a:ext cx="554538" cy="804135"/>
              </a:xfrm>
              <a:custGeom>
                <a:avLst/>
                <a:gdLst/>
                <a:ahLst/>
                <a:cxnLst/>
                <a:rect l="l" t="t" r="r" b="b"/>
                <a:pathLst>
                  <a:path w="554538" h="804135" extrusionOk="0">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2" name="Google Shape;2586;p48">
                <a:extLst>
                  <a:ext uri="{FF2B5EF4-FFF2-40B4-BE49-F238E27FC236}">
                    <a16:creationId xmlns:a16="http://schemas.microsoft.com/office/drawing/2014/main" id="{1E7694B6-EFDA-E069-893A-E811DCD6731D}"/>
                  </a:ext>
                </a:extLst>
              </p:cNvPr>
              <p:cNvSpPr/>
              <p:nvPr/>
            </p:nvSpPr>
            <p:spPr>
              <a:xfrm rot="10800000" flipH="1">
                <a:off x="4772277" y="511525"/>
                <a:ext cx="529557" cy="550199"/>
              </a:xfrm>
              <a:custGeom>
                <a:avLst/>
                <a:gdLst/>
                <a:ahLst/>
                <a:cxnLst/>
                <a:rect l="l" t="t" r="r" b="b"/>
                <a:pathLst>
                  <a:path w="529557" h="550199" extrusionOk="0">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3" name="Google Shape;2587;p48">
                <a:extLst>
                  <a:ext uri="{FF2B5EF4-FFF2-40B4-BE49-F238E27FC236}">
                    <a16:creationId xmlns:a16="http://schemas.microsoft.com/office/drawing/2014/main" id="{D493E06E-C8AC-CDAA-7B00-FE97E2FA62B1}"/>
                  </a:ext>
                </a:extLst>
              </p:cNvPr>
              <p:cNvSpPr/>
              <p:nvPr/>
            </p:nvSpPr>
            <p:spPr>
              <a:xfrm rot="10800000" flipH="1">
                <a:off x="5351810" y="511523"/>
                <a:ext cx="442089" cy="550199"/>
              </a:xfrm>
              <a:custGeom>
                <a:avLst/>
                <a:gdLst/>
                <a:ahLst/>
                <a:cxnLst/>
                <a:rect l="l" t="t" r="r" b="b"/>
                <a:pathLst>
                  <a:path w="442089" h="550199" extrusionOk="0">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4" name="Google Shape;2588;p48">
                <a:extLst>
                  <a:ext uri="{FF2B5EF4-FFF2-40B4-BE49-F238E27FC236}">
                    <a16:creationId xmlns:a16="http://schemas.microsoft.com/office/drawing/2014/main" id="{3A295C24-63F4-EB76-1966-AF91A73CA2A1}"/>
                  </a:ext>
                </a:extLst>
              </p:cNvPr>
              <p:cNvSpPr/>
              <p:nvPr/>
            </p:nvSpPr>
            <p:spPr>
              <a:xfrm rot="10800000" flipH="1">
                <a:off x="5850605" y="511524"/>
                <a:ext cx="514188" cy="550199"/>
              </a:xfrm>
              <a:custGeom>
                <a:avLst/>
                <a:gdLst/>
                <a:ahLst/>
                <a:cxnLst/>
                <a:rect l="l" t="t" r="r" b="b"/>
                <a:pathLst>
                  <a:path w="514188" h="550199" extrusionOk="0">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5" name="Google Shape;2589;p48">
                <a:extLst>
                  <a:ext uri="{FF2B5EF4-FFF2-40B4-BE49-F238E27FC236}">
                    <a16:creationId xmlns:a16="http://schemas.microsoft.com/office/drawing/2014/main" id="{8A4C2832-68F7-A4B0-0E3A-70F06A4F19A6}"/>
                  </a:ext>
                </a:extLst>
              </p:cNvPr>
              <p:cNvSpPr/>
              <p:nvPr/>
            </p:nvSpPr>
            <p:spPr>
              <a:xfrm rot="10800000" flipH="1">
                <a:off x="6444549" y="341269"/>
                <a:ext cx="507450" cy="711794"/>
              </a:xfrm>
              <a:custGeom>
                <a:avLst/>
                <a:gdLst/>
                <a:ahLst/>
                <a:cxnLst/>
                <a:rect l="l" t="t" r="r" b="b"/>
                <a:pathLst>
                  <a:path w="507450" h="711794" extrusionOk="0">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6" name="Google Shape;2590;p48">
                <a:extLst>
                  <a:ext uri="{FF2B5EF4-FFF2-40B4-BE49-F238E27FC236}">
                    <a16:creationId xmlns:a16="http://schemas.microsoft.com/office/drawing/2014/main" id="{EB2F7690-CE6B-BE84-B9DC-2A4506FBCDFB}"/>
                  </a:ext>
                </a:extLst>
              </p:cNvPr>
              <p:cNvSpPr/>
              <p:nvPr/>
            </p:nvSpPr>
            <p:spPr>
              <a:xfrm rot="10800000" flipH="1">
                <a:off x="7026965" y="511524"/>
                <a:ext cx="547820" cy="550199"/>
              </a:xfrm>
              <a:custGeom>
                <a:avLst/>
                <a:gdLst/>
                <a:ahLst/>
                <a:cxnLst/>
                <a:rect l="l" t="t" r="r" b="b"/>
                <a:pathLst>
                  <a:path w="547820" h="550199" extrusionOk="0">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7" name="Google Shape;2591;p48">
                <a:extLst>
                  <a:ext uri="{FF2B5EF4-FFF2-40B4-BE49-F238E27FC236}">
                    <a16:creationId xmlns:a16="http://schemas.microsoft.com/office/drawing/2014/main" id="{B1ED2105-F5B0-6154-41D3-FCD87B2A183F}"/>
                  </a:ext>
                </a:extLst>
              </p:cNvPr>
              <p:cNvSpPr/>
              <p:nvPr/>
            </p:nvSpPr>
            <p:spPr>
              <a:xfrm rot="10800000" flipH="1">
                <a:off x="7620910" y="511524"/>
                <a:ext cx="547810" cy="550199"/>
              </a:xfrm>
              <a:custGeom>
                <a:avLst/>
                <a:gdLst/>
                <a:ahLst/>
                <a:cxnLst/>
                <a:rect l="l" t="t" r="r" b="b"/>
                <a:pathLst>
                  <a:path w="547810" h="550199" extrusionOk="0">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8" name="Google Shape;2592;p48">
                <a:extLst>
                  <a:ext uri="{FF2B5EF4-FFF2-40B4-BE49-F238E27FC236}">
                    <a16:creationId xmlns:a16="http://schemas.microsoft.com/office/drawing/2014/main" id="{184583E3-99CA-4D08-1CD4-864EC5CB99EE}"/>
                  </a:ext>
                </a:extLst>
              </p:cNvPr>
              <p:cNvSpPr/>
              <p:nvPr/>
            </p:nvSpPr>
            <p:spPr>
              <a:xfrm rot="10800000" flipH="1">
                <a:off x="8248471" y="341271"/>
                <a:ext cx="134546" cy="711794"/>
              </a:xfrm>
              <a:custGeom>
                <a:avLst/>
                <a:gdLst/>
                <a:ahLst/>
                <a:cxnLst/>
                <a:rect l="l" t="t" r="r" b="b"/>
                <a:pathLst>
                  <a:path w="134546" h="711794" extrusionOk="0">
                    <a:moveTo>
                      <a:pt x="134547" y="-254"/>
                    </a:moveTo>
                    <a:lnTo>
                      <a:pt x="0" y="-254"/>
                    </a:lnTo>
                    <a:lnTo>
                      <a:pt x="0" y="711540"/>
                    </a:lnTo>
                    <a:lnTo>
                      <a:pt x="134547" y="711540"/>
                    </a:ln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sp>
            <p:nvSpPr>
              <p:cNvPr id="39" name="Google Shape;2593;p48">
                <a:extLst>
                  <a:ext uri="{FF2B5EF4-FFF2-40B4-BE49-F238E27FC236}">
                    <a16:creationId xmlns:a16="http://schemas.microsoft.com/office/drawing/2014/main" id="{ED7E3FAF-3511-DD45-8740-C08C0C947CC7}"/>
                  </a:ext>
                </a:extLst>
              </p:cNvPr>
              <p:cNvSpPr/>
              <p:nvPr/>
            </p:nvSpPr>
            <p:spPr>
              <a:xfrm rot="10800000" flipH="1">
                <a:off x="184698" y="233060"/>
                <a:ext cx="2187639" cy="1094728"/>
              </a:xfrm>
              <a:custGeom>
                <a:avLst/>
                <a:gdLst/>
                <a:ahLst/>
                <a:cxnLst/>
                <a:rect l="l" t="t" r="r" b="b"/>
                <a:pathLst>
                  <a:path w="2187639" h="1094728" extrusionOk="0">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867">
                  <a:solidFill>
                    <a:schemeClr val="dk1"/>
                  </a:solidFill>
                  <a:latin typeface="Quattrocento Sans"/>
                  <a:ea typeface="Quattrocento Sans"/>
                  <a:cs typeface="Quattrocento Sans"/>
                  <a:sym typeface="Quattrocento Sans"/>
                </a:endParaRPr>
              </a:p>
            </p:txBody>
          </p:sp>
        </p:grpSp>
      </p:grpSp>
      <p:sp>
        <p:nvSpPr>
          <p:cNvPr id="4" name="AutoShape 2">
            <a:extLst>
              <a:ext uri="{FF2B5EF4-FFF2-40B4-BE49-F238E27FC236}">
                <a16:creationId xmlns:a16="http://schemas.microsoft.com/office/drawing/2014/main" id="{0D0B019A-5DC0-3C82-1C60-4B8FCEB0111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sp>
        <p:nvSpPr>
          <p:cNvPr id="8" name="Rectangle 6">
            <a:extLst>
              <a:ext uri="{FF2B5EF4-FFF2-40B4-BE49-F238E27FC236}">
                <a16:creationId xmlns:a16="http://schemas.microsoft.com/office/drawing/2014/main" id="{CE0B13E8-E9CB-9D2E-4B7F-C04E7D9ECE9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200" b="0" i="0" u="none" strike="noStrike" cap="none" normalizeH="0" baseline="0">
                <a:ln>
                  <a:noFill/>
                </a:ln>
                <a:solidFill>
                  <a:schemeClr val="tx1"/>
                </a:solidFill>
                <a:effectLst/>
                <a:latin typeface="Arial" panose="020B0604020202020204" pitchFamily="34" charset="0"/>
              </a:rPr>
              <a:t>www.linkedin.com/in/</a:t>
            </a:r>
            <a:r>
              <a:rPr kumimoji="0" lang="nl-BE" altLang="nl-BE" sz="1000" b="0" i="0" u="none" strike="noStrike" cap="none" normalizeH="0" baseline="0">
                <a:ln>
                  <a:noFill/>
                </a:ln>
                <a:solidFill>
                  <a:schemeClr val="tx1"/>
                </a:solidFill>
                <a:effectLst/>
                <a:latin typeface="Arial" panose="020B0604020202020204" pitchFamily="34" charset="0"/>
              </a:rPr>
              <a:t>filotas-theodosiou</a:t>
            </a:r>
            <a:endParaRPr kumimoji="0" lang="nl-BE" altLang="nl-BE" sz="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1800" b="0" i="0" u="none" strike="noStrike" cap="none" normalizeH="0" baseline="0">
                <a:ln>
                  <a:noFill/>
                </a:ln>
                <a:solidFill>
                  <a:schemeClr val="tx1"/>
                </a:solidFill>
                <a:effectLst/>
                <a:latin typeface="Arial" panose="020B0604020202020204" pitchFamily="34" charset="0"/>
              </a:rPr>
            </a:br>
            <a:endParaRPr kumimoji="0" lang="nl-BE" altLang="nl-BE" sz="1800" b="0" i="0" u="none" strike="noStrike" cap="none" normalizeH="0" baseline="0">
              <a:ln>
                <a:noFill/>
              </a:ln>
              <a:solidFill>
                <a:schemeClr val="tx1"/>
              </a:solidFill>
              <a:effectLst/>
              <a:latin typeface="Arial" panose="020B0604020202020204" pitchFamily="34" charset="0"/>
            </a:endParaRPr>
          </a:p>
        </p:txBody>
      </p:sp>
      <p:sp>
        <p:nvSpPr>
          <p:cNvPr id="11" name="Rectangle 9">
            <a:extLst>
              <a:ext uri="{FF2B5EF4-FFF2-40B4-BE49-F238E27FC236}">
                <a16:creationId xmlns:a16="http://schemas.microsoft.com/office/drawing/2014/main" id="{707A4124-C9F8-F6FB-B133-8D5913B15C2D}"/>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200" b="0" i="0" u="none" strike="noStrike" cap="none" normalizeH="0" baseline="0" dirty="0">
                <a:ln>
                  <a:noFill/>
                </a:ln>
                <a:solidFill>
                  <a:schemeClr val="tx1"/>
                </a:solidFill>
                <a:effectLst/>
                <a:latin typeface="Arial" panose="020B0604020202020204" pitchFamily="34" charset="0"/>
              </a:rPr>
              <a:t>www.linkedin.com/in/</a:t>
            </a:r>
            <a:r>
              <a:rPr kumimoji="0" lang="nl-BE" altLang="nl-BE" sz="1000" b="0" i="0" u="none" strike="noStrike" cap="none" normalizeH="0" baseline="0" dirty="0">
                <a:ln>
                  <a:noFill/>
                </a:ln>
                <a:solidFill>
                  <a:schemeClr val="tx1"/>
                </a:solidFill>
                <a:effectLst/>
                <a:latin typeface="Arial" panose="020B0604020202020204" pitchFamily="34" charset="0"/>
              </a:rPr>
              <a:t>filotas-theodosiou</a:t>
            </a:r>
            <a:endParaRPr kumimoji="0" lang="nl-BE" altLang="nl-BE"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1800" b="0" i="0" u="none" strike="noStrike" cap="none" normalizeH="0" baseline="0" dirty="0">
                <a:ln>
                  <a:noFill/>
                </a:ln>
                <a:solidFill>
                  <a:schemeClr val="tx1"/>
                </a:solidFill>
                <a:effectLst/>
                <a:latin typeface="Arial" panose="020B0604020202020204" pitchFamily="34" charset="0"/>
              </a:rPr>
            </a:br>
            <a:endParaRPr kumimoji="0" lang="nl-BE" altLang="nl-BE" sz="1800" b="0" i="0" u="none" strike="noStrike" cap="none" normalizeH="0" baseline="0" dirty="0">
              <a:ln>
                <a:noFill/>
              </a:ln>
              <a:solidFill>
                <a:schemeClr val="tx1"/>
              </a:solidFill>
              <a:effectLst/>
              <a:latin typeface="Arial" panose="020B0604020202020204" pitchFamily="34" charset="0"/>
            </a:endParaRPr>
          </a:p>
        </p:txBody>
      </p:sp>
      <p:pic>
        <p:nvPicPr>
          <p:cNvPr id="1026" name="Picture 2" descr="Προεπισκόπηση εικόνας">
            <a:extLst>
              <a:ext uri="{FF2B5EF4-FFF2-40B4-BE49-F238E27FC236}">
                <a16:creationId xmlns:a16="http://schemas.microsoft.com/office/drawing/2014/main" id="{358B3064-FAAA-29F6-A5F4-4323C11EC8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3768" y="5360511"/>
            <a:ext cx="1567665" cy="1567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12361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Beyond the Hype - Full</Template>
  <TotalTime>0</TotalTime>
  <Words>4972</Words>
  <Application>Microsoft Office PowerPoint</Application>
  <PresentationFormat>Widescreen</PresentationFormat>
  <Paragraphs>596</Paragraphs>
  <Slides>43</Slides>
  <Notes>40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Arial</vt:lpstr>
      <vt:lpstr>Calibri</vt:lpstr>
      <vt:lpstr>Calibri Light</vt:lpstr>
      <vt:lpstr>Quattrocento Sans</vt:lpstr>
      <vt:lpstr>Office Theme</vt:lpstr>
      <vt:lpstr>Beyond the Hype: Exploring the use of Large Language Models (LLMs) for Researchers</vt:lpstr>
      <vt:lpstr>2023: One year full of AI Hype</vt:lpstr>
      <vt:lpstr>Is it just Hype?</vt:lpstr>
      <vt:lpstr>Generative AI: A New Trend</vt:lpstr>
      <vt:lpstr>LLMs Drive the AI Hype</vt:lpstr>
      <vt:lpstr>Skepticism around LLMs</vt:lpstr>
      <vt:lpstr>But: A … Sneak Peek on the Impact of LLMs</vt:lpstr>
      <vt:lpstr>Lets Find a Middle Ground, Shall we?</vt:lpstr>
      <vt:lpstr>Large Language Models in a Nutshell</vt:lpstr>
      <vt:lpstr>What is a Large Language Model?</vt:lpstr>
      <vt:lpstr>Is Next Word Prediction Sufficient?</vt:lpstr>
      <vt:lpstr>How Do They Work?</vt:lpstr>
      <vt:lpstr>Training LLMs</vt:lpstr>
      <vt:lpstr>The ChatGPT moment: Limitations of fine-tuning</vt:lpstr>
      <vt:lpstr>Reinforcement Learning with Human Feedback (RLHF)</vt:lpstr>
      <vt:lpstr>Summary &amp; Current Status</vt:lpstr>
      <vt:lpstr>Examples Use Cases</vt:lpstr>
      <vt:lpstr>When to use?</vt:lpstr>
      <vt:lpstr>Writing Tasks: Write an Abstract/Paragraph</vt:lpstr>
      <vt:lpstr>Writing Tasks: Write an Abstract/Paragraph</vt:lpstr>
      <vt:lpstr>Writing Tasks: Write an Abstract/Paragraph</vt:lpstr>
      <vt:lpstr>Writing Tasks: Write an Abstract/Paragraph</vt:lpstr>
      <vt:lpstr>Writing: Automate Tasks with Few-Shot-Learning</vt:lpstr>
      <vt:lpstr>Adjust your Presentation Style: Combine Tricks</vt:lpstr>
      <vt:lpstr>Keeping up with Research</vt:lpstr>
      <vt:lpstr>Keeping up with Research</vt:lpstr>
      <vt:lpstr>Smart Visualizations to Communicate Findings</vt:lpstr>
      <vt:lpstr>Discuss Research Ideas</vt:lpstr>
      <vt:lpstr>Coding!</vt:lpstr>
      <vt:lpstr>Copilot! The Most used LLM Product out There.</vt:lpstr>
      <vt:lpstr>Coding: Translate Functions</vt:lpstr>
      <vt:lpstr>Coding: Generate Boring &amp; Complex Functions</vt:lpstr>
      <vt:lpstr>Miscellaneous</vt:lpstr>
      <vt:lpstr>Pitfalls &amp; Suggestions for Good Use</vt:lpstr>
      <vt:lpstr>Hallucinations</vt:lpstr>
      <vt:lpstr>Dealing with Hallucinations</vt:lpstr>
      <vt:lpstr>Align with your preferences!</vt:lpstr>
      <vt:lpstr>Prompt Engineering!</vt:lpstr>
      <vt:lpstr>Wrapping up!</vt:lpstr>
      <vt:lpstr>Suggestions for Good Use:</vt:lpstr>
      <vt:lpstr>To Summarize</vt:lpstr>
      <vt:lpstr>References</vt:lpstr>
      <vt:lpstr>The end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Beyond the Hype: Exploring the use of Large Language Models (LLMs) for Researchers</dc:title>
  <dc:creator>Filotas Theodosiou</dc:creator>
  <cp:lastModifiedBy>Filotas Theodosiou</cp:lastModifiedBy>
  <cp:revision>1</cp:revision>
  <dcterms:created xsi:type="dcterms:W3CDTF">2024-01-05T10:25:10Z</dcterms:created>
  <dcterms:modified xsi:type="dcterms:W3CDTF">2024-01-05T10:30:01Z</dcterms:modified>
</cp:coreProperties>
</file>

<file path=docProps/thumbnail.jpeg>
</file>